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drawings/drawing1.xml" ContentType="application/vnd.openxmlformats-officedocument.drawingml.chartshape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customXml" Target="../customXml/item5.xml"/><Relationship Id="rId14" Type="http://schemas.openxmlformats.org/officeDocument/2006/relationships/slide" Target="slides/slide9.xml"/><Relationship Id="rId9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2007_Workbook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utopia\Engineering\mhoughton\WW\Allocations\Sewer%20Allocation%20Summary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utopia\Engineering\mhoughton\WW\Allocations\Sewer%20Allocation%20Summary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849776392164178E-2"/>
          <c:y val="2.2227263132855196E-2"/>
          <c:w val="0.9583577814194546"/>
          <c:h val="0.85520530684932072"/>
        </c:manualLayout>
      </c:layout>
      <c:lineChart>
        <c:grouping val="standard"/>
        <c:varyColors val="0"/>
        <c:ser>
          <c:idx val="0"/>
          <c:order val="0"/>
          <c:tx>
            <c:strRef>
              <c:f>Histry!$K$4</c:f>
              <c:strCache>
                <c:ptCount val="1"/>
                <c:pt idx="0">
                  <c:v>Avg Daily Flow (MGD)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Histry!$H$5:$H$19</c:f>
              <c:numCache>
                <c:formatCode>General</c:formatCode>
                <c:ptCount val="1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</c:numCache>
            </c:numRef>
          </c:cat>
          <c:val>
            <c:numRef>
              <c:f>Histry!$K$5:$K$19</c:f>
              <c:numCache>
                <c:formatCode>General</c:formatCode>
                <c:ptCount val="15"/>
                <c:pt idx="0">
                  <c:v>5.58</c:v>
                </c:pt>
                <c:pt idx="1">
                  <c:v>5.3</c:v>
                </c:pt>
                <c:pt idx="2">
                  <c:v>5.5</c:v>
                </c:pt>
                <c:pt idx="3">
                  <c:v>5.5</c:v>
                </c:pt>
                <c:pt idx="4">
                  <c:v>5.98</c:v>
                </c:pt>
                <c:pt idx="5">
                  <c:v>6.16</c:v>
                </c:pt>
                <c:pt idx="6">
                  <c:v>6.31</c:v>
                </c:pt>
                <c:pt idx="7">
                  <c:v>6.19</c:v>
                </c:pt>
                <c:pt idx="8">
                  <c:v>6.26</c:v>
                </c:pt>
                <c:pt idx="9">
                  <c:v>6.22</c:v>
                </c:pt>
                <c:pt idx="10" formatCode="0.00">
                  <c:v>6.1</c:v>
                </c:pt>
                <c:pt idx="11">
                  <c:v>6.25</c:v>
                </c:pt>
                <c:pt idx="12">
                  <c:v>6.15</c:v>
                </c:pt>
                <c:pt idx="13">
                  <c:v>6.34</c:v>
                </c:pt>
                <c:pt idx="14">
                  <c:v>6.31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Histry!$J$4</c:f>
              <c:strCache>
                <c:ptCount val="1"/>
                <c:pt idx="0">
                  <c:v>Plant Capacity (MGD)</c:v>
                </c:pt>
              </c:strCache>
            </c:strRef>
          </c:tx>
          <c:spPr>
            <a:ln w="44450">
              <a:prstDash val="dash"/>
            </a:ln>
          </c:spPr>
          <c:marker>
            <c:symbol val="none"/>
          </c:marker>
          <c:cat>
            <c:numRef>
              <c:f>Histry!$H$5:$H$19</c:f>
              <c:numCache>
                <c:formatCode>General</c:formatCode>
                <c:ptCount val="1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</c:numCache>
            </c:numRef>
          </c:cat>
          <c:val>
            <c:numRef>
              <c:f>Histry!$J$5:$J$19</c:f>
              <c:numCache>
                <c:formatCode>General</c:formatCode>
                <c:ptCount val="15"/>
                <c:pt idx="0">
                  <c:v>6.95</c:v>
                </c:pt>
                <c:pt idx="1">
                  <c:v>6.95</c:v>
                </c:pt>
                <c:pt idx="2">
                  <c:v>6.95</c:v>
                </c:pt>
                <c:pt idx="3">
                  <c:v>6.95</c:v>
                </c:pt>
                <c:pt idx="4">
                  <c:v>6.95</c:v>
                </c:pt>
                <c:pt idx="5">
                  <c:v>6.95</c:v>
                </c:pt>
                <c:pt idx="6">
                  <c:v>8.11</c:v>
                </c:pt>
                <c:pt idx="7">
                  <c:v>8.11</c:v>
                </c:pt>
                <c:pt idx="8">
                  <c:v>8.11</c:v>
                </c:pt>
                <c:pt idx="9">
                  <c:v>8.11</c:v>
                </c:pt>
                <c:pt idx="10">
                  <c:v>9.8699999999999992</c:v>
                </c:pt>
                <c:pt idx="11">
                  <c:v>9.8699999999999992</c:v>
                </c:pt>
                <c:pt idx="12">
                  <c:v>9.8699999999999992</c:v>
                </c:pt>
                <c:pt idx="13">
                  <c:v>9.8699999999999992</c:v>
                </c:pt>
                <c:pt idx="14">
                  <c:v>9.8699999999999992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Histry!$L$4</c:f>
              <c:strCache>
                <c:ptCount val="1"/>
                <c:pt idx="0">
                  <c:v>Avg Daily Flow at 3.9% Growth</c:v>
                </c:pt>
              </c:strCache>
            </c:strRef>
          </c:tx>
          <c:spPr>
            <a:ln w="25400">
              <a:prstDash val="sysDash"/>
            </a:ln>
          </c:spPr>
          <c:marker>
            <c:symbol val="none"/>
          </c:marker>
          <c:val>
            <c:numRef>
              <c:f>Histry!$L$5:$L$19</c:f>
              <c:numCache>
                <c:formatCode>_(* #,##0.00_);_(* \(#,##0.00\);_(* "-"??_);_(@_)</c:formatCode>
                <c:ptCount val="15"/>
                <c:pt idx="0" formatCode="General">
                  <c:v>5.58</c:v>
                </c:pt>
                <c:pt idx="1">
                  <c:v>5.7976199999999993</c:v>
                </c:pt>
                <c:pt idx="2">
                  <c:v>6.023727179999999</c:v>
                </c:pt>
                <c:pt idx="3">
                  <c:v>6.2586525400199982</c:v>
                </c:pt>
                <c:pt idx="4">
                  <c:v>6.5027399890807773</c:v>
                </c:pt>
                <c:pt idx="5">
                  <c:v>6.7563468486549274</c:v>
                </c:pt>
                <c:pt idx="6">
                  <c:v>7.0198443757524691</c:v>
                </c:pt>
                <c:pt idx="7">
                  <c:v>7.293618306406815</c:v>
                </c:pt>
                <c:pt idx="8">
                  <c:v>7.5780694203566803</c:v>
                </c:pt>
                <c:pt idx="9">
                  <c:v>7.8736141277505904</c:v>
                </c:pt>
                <c:pt idx="10">
                  <c:v>8.1806850787328624</c:v>
                </c:pt>
                <c:pt idx="11">
                  <c:v>8.4997317968034434</c:v>
                </c:pt>
                <c:pt idx="12">
                  <c:v>8.8312213368787766</c:v>
                </c:pt>
                <c:pt idx="13">
                  <c:v>9.175638969017049</c:v>
                </c:pt>
                <c:pt idx="14">
                  <c:v>9.5334888888087139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075136"/>
        <c:axId val="159184000"/>
      </c:lineChart>
      <c:catAx>
        <c:axId val="9607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59184000"/>
        <c:crosses val="autoZero"/>
        <c:auto val="1"/>
        <c:lblAlgn val="ctr"/>
        <c:lblOffset val="100"/>
        <c:noMultiLvlLbl val="0"/>
      </c:catAx>
      <c:valAx>
        <c:axId val="159184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607513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7.1965223097112854E-2"/>
          <c:y val="0.60256224203696285"/>
          <c:w val="0.9"/>
          <c:h val="0.18770767184948778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WQCF</a:t>
            </a:r>
            <a:r>
              <a:rPr lang="en-US" sz="2400" baseline="0"/>
              <a:t> Capacity 2013 - (MGD)</a:t>
            </a:r>
            <a:endParaRPr lang="en-US" sz="24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745918955252546"/>
          <c:y val="0.10973963698097665"/>
          <c:w val="0.65595544459381605"/>
          <c:h val="0.720008011215702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Present!$B$57</c:f>
              <c:strCache>
                <c:ptCount val="1"/>
                <c:pt idx="0">
                  <c:v>Existing Flow (Including Lathrop)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8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Present!$C$57</c:f>
              <c:numCache>
                <c:formatCode>0.00</c:formatCode>
                <c:ptCount val="1"/>
                <c:pt idx="0">
                  <c:v>6.3</c:v>
                </c:pt>
              </c:numCache>
            </c:numRef>
          </c:val>
        </c:ser>
        <c:ser>
          <c:idx val="1"/>
          <c:order val="1"/>
          <c:tx>
            <c:strRef>
              <c:f>Present!$B$58</c:f>
              <c:strCache>
                <c:ptCount val="1"/>
                <c:pt idx="0">
                  <c:v>Obligated (DA &amp; Approved Projects)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US" sz="2800" b="0" i="0" u="none" strike="noStrike" kern="1200" baseline="0">
                    <a:solidFill>
                      <a:sysClr val="window" lastClr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Present!$C$58</c:f>
              <c:numCache>
                <c:formatCode>0.00</c:formatCode>
                <c:ptCount val="1"/>
                <c:pt idx="0">
                  <c:v>0.74917600000000006</c:v>
                </c:pt>
              </c:numCache>
            </c:numRef>
          </c:val>
        </c:ser>
        <c:ser>
          <c:idx val="2"/>
          <c:order val="2"/>
          <c:tx>
            <c:strRef>
              <c:f>Present!$B$59</c:f>
              <c:strCache>
                <c:ptCount val="1"/>
                <c:pt idx="0">
                  <c:v>Lathrop - Obligated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US"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Present!$C$59</c:f>
              <c:numCache>
                <c:formatCode>0.00</c:formatCode>
                <c:ptCount val="1"/>
                <c:pt idx="0">
                  <c:v>0.75</c:v>
                </c:pt>
              </c:numCache>
            </c:numRef>
          </c:val>
        </c:ser>
        <c:ser>
          <c:idx val="3"/>
          <c:order val="3"/>
          <c:tx>
            <c:strRef>
              <c:f>Present!$B$60</c:f>
              <c:strCache>
                <c:ptCount val="1"/>
                <c:pt idx="0">
                  <c:v>Available - Unobligated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en-US"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Present!$C$60</c:f>
              <c:numCache>
                <c:formatCode>0.00</c:formatCode>
                <c:ptCount val="1"/>
                <c:pt idx="0">
                  <c:v>2.2008239999999999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07173504"/>
        <c:axId val="207175040"/>
      </c:barChart>
      <c:catAx>
        <c:axId val="207173504"/>
        <c:scaling>
          <c:orientation val="minMax"/>
        </c:scaling>
        <c:delete val="0"/>
        <c:axPos val="b"/>
        <c:majorTickMark val="none"/>
        <c:minorTickMark val="none"/>
        <c:tickLblPos val="nextTo"/>
        <c:crossAx val="207175040"/>
        <c:crosses val="autoZero"/>
        <c:auto val="1"/>
        <c:lblAlgn val="ctr"/>
        <c:lblOffset val="100"/>
        <c:noMultiLvlLbl val="0"/>
      </c:catAx>
      <c:valAx>
        <c:axId val="20717504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2400"/>
            </a:pPr>
            <a:endParaRPr lang="en-US"/>
          </a:p>
        </c:txPr>
        <c:crossAx val="207173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2778977018116642E-2"/>
          <c:y val="0.87719396880129574"/>
          <c:w val="0.96224682158632613"/>
          <c:h val="0.11144239314041893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7944564419905194E-2"/>
          <c:y val="2.2407069981848941E-2"/>
          <c:w val="0.9459498252016717"/>
          <c:h val="0.87439330937558901"/>
        </c:manualLayout>
      </c:layout>
      <c:lineChart>
        <c:grouping val="standard"/>
        <c:varyColors val="0"/>
        <c:ser>
          <c:idx val="0"/>
          <c:order val="0"/>
          <c:tx>
            <c:strRef>
              <c:f>'WQCF Growth'!$B$2</c:f>
              <c:strCache>
                <c:ptCount val="1"/>
                <c:pt idx="0">
                  <c:v>WQCF Capacity</c:v>
                </c:pt>
              </c:strCache>
            </c:strRef>
          </c:tx>
          <c:cat>
            <c:numRef>
              <c:f>'WQCF Growth'!$A$4:$A$31</c:f>
              <c:numCache>
                <c:formatCode>General</c:formatCode>
                <c:ptCount val="2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  <c:pt idx="20">
                  <c:v>2033</c:v>
                </c:pt>
                <c:pt idx="21">
                  <c:v>2034</c:v>
                </c:pt>
                <c:pt idx="22">
                  <c:v>2035</c:v>
                </c:pt>
                <c:pt idx="23">
                  <c:v>2036</c:v>
                </c:pt>
                <c:pt idx="24">
                  <c:v>2037</c:v>
                </c:pt>
                <c:pt idx="25">
                  <c:v>2038</c:v>
                </c:pt>
                <c:pt idx="26">
                  <c:v>2039</c:v>
                </c:pt>
                <c:pt idx="27">
                  <c:v>2040</c:v>
                </c:pt>
              </c:numCache>
            </c:numRef>
          </c:cat>
          <c:val>
            <c:numRef>
              <c:f>'WQCF Growth'!$B$4:$B$31</c:f>
              <c:numCache>
                <c:formatCode>General</c:formatCode>
                <c:ptCount val="28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12.5</c:v>
                </c:pt>
                <c:pt idx="19">
                  <c:v>12.5</c:v>
                </c:pt>
                <c:pt idx="20">
                  <c:v>12.5</c:v>
                </c:pt>
                <c:pt idx="21">
                  <c:v>12.5</c:v>
                </c:pt>
                <c:pt idx="22">
                  <c:v>12.5</c:v>
                </c:pt>
                <c:pt idx="23">
                  <c:v>12.5</c:v>
                </c:pt>
                <c:pt idx="24">
                  <c:v>12.5</c:v>
                </c:pt>
                <c:pt idx="25">
                  <c:v>12.5</c:v>
                </c:pt>
                <c:pt idx="26">
                  <c:v>12.5</c:v>
                </c:pt>
                <c:pt idx="27">
                  <c:v>12.5</c:v>
                </c:pt>
              </c:numCache>
            </c:numRef>
          </c:val>
          <c:smooth val="0"/>
        </c:ser>
        <c:ser>
          <c:idx val="5"/>
          <c:order val="1"/>
          <c:tx>
            <c:v>Begin Expansion Plan</c:v>
          </c:tx>
          <c:spPr>
            <a:ln w="38100">
              <a:solidFill>
                <a:schemeClr val="bg2">
                  <a:lumMod val="25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'WQCF Growth'!$D$4:$D$31</c:f>
            </c:numRef>
          </c:val>
          <c:smooth val="0"/>
        </c:ser>
        <c:ser>
          <c:idx val="1"/>
          <c:order val="2"/>
          <c:tx>
            <c:strRef>
              <c:f>'WQCF Growth'!$E$1</c:f>
              <c:strCache>
                <c:ptCount val="1"/>
                <c:pt idx="0">
                  <c:v>Alt 1 - Avg + 5%</c:v>
                </c:pt>
              </c:strCache>
            </c:strRef>
          </c:tx>
          <c:marker>
            <c:symbol val="none"/>
          </c:marker>
          <c:cat>
            <c:numRef>
              <c:f>'WQCF Growth'!$A$4:$A$31</c:f>
              <c:numCache>
                <c:formatCode>General</c:formatCode>
                <c:ptCount val="2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  <c:pt idx="20">
                  <c:v>2033</c:v>
                </c:pt>
                <c:pt idx="21">
                  <c:v>2034</c:v>
                </c:pt>
                <c:pt idx="22">
                  <c:v>2035</c:v>
                </c:pt>
                <c:pt idx="23">
                  <c:v>2036</c:v>
                </c:pt>
                <c:pt idx="24">
                  <c:v>2037</c:v>
                </c:pt>
                <c:pt idx="25">
                  <c:v>2038</c:v>
                </c:pt>
                <c:pt idx="26">
                  <c:v>2039</c:v>
                </c:pt>
                <c:pt idx="27">
                  <c:v>2040</c:v>
                </c:pt>
              </c:numCache>
            </c:numRef>
          </c:cat>
          <c:val>
            <c:numRef>
              <c:f>'WQCF Growth'!$G$4:$G$31</c:f>
              <c:numCache>
                <c:formatCode>_(* #,##0.00_);_(* \(#,##0.00\);_(* "-"??_);_(@_)</c:formatCode>
                <c:ptCount val="28"/>
                <c:pt idx="0">
                  <c:v>7.05</c:v>
                </c:pt>
                <c:pt idx="1">
                  <c:v>7.1339999999999995</c:v>
                </c:pt>
                <c:pt idx="2">
                  <c:v>7.2221999999999991</c:v>
                </c:pt>
                <c:pt idx="3">
                  <c:v>7.3148099999999987</c:v>
                </c:pt>
                <c:pt idx="4">
                  <c:v>7.4120504999999985</c:v>
                </c:pt>
                <c:pt idx="5">
                  <c:v>7.5141530249999988</c:v>
                </c:pt>
                <c:pt idx="6">
                  <c:v>7.6213606762499992</c:v>
                </c:pt>
                <c:pt idx="7">
                  <c:v>7.7339287100624992</c:v>
                </c:pt>
                <c:pt idx="8">
                  <c:v>7.8521251455656245</c:v>
                </c:pt>
                <c:pt idx="9">
                  <c:v>7.9762314028439061</c:v>
                </c:pt>
                <c:pt idx="10">
                  <c:v>8.1065429729861016</c:v>
                </c:pt>
                <c:pt idx="11">
                  <c:v>8.2433701216354063</c:v>
                </c:pt>
                <c:pt idx="12">
                  <c:v>8.3870386277171765</c:v>
                </c:pt>
                <c:pt idx="13">
                  <c:v>8.537890559103035</c:v>
                </c:pt>
                <c:pt idx="14">
                  <c:v>8.696285087058186</c:v>
                </c:pt>
                <c:pt idx="15">
                  <c:v>8.8625993414110962</c:v>
                </c:pt>
                <c:pt idx="16">
                  <c:v>9.0372293084816508</c:v>
                </c:pt>
                <c:pt idx="17">
                  <c:v>9.2205907739057338</c:v>
                </c:pt>
                <c:pt idx="18">
                  <c:v>9.4131203126010199</c:v>
                </c:pt>
                <c:pt idx="19">
                  <c:v>9.6152763282310705</c:v>
                </c:pt>
                <c:pt idx="20">
                  <c:v>9.827540144642624</c:v>
                </c:pt>
                <c:pt idx="21">
                  <c:v>10.050417151874756</c:v>
                </c:pt>
                <c:pt idx="22">
                  <c:v>10.284438009468493</c:v>
                </c:pt>
                <c:pt idx="23">
                  <c:v>10.530159909941919</c:v>
                </c:pt>
                <c:pt idx="24">
                  <c:v>10.788167905439014</c:v>
                </c:pt>
                <c:pt idx="25">
                  <c:v>11.059076300710965</c:v>
                </c:pt>
                <c:pt idx="26">
                  <c:v>11.343530115746514</c:v>
                </c:pt>
                <c:pt idx="27">
                  <c:v>11.642206621533839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'WQCF Growth'!$I$1</c:f>
              <c:strCache>
                <c:ptCount val="1"/>
                <c:pt idx="0">
                  <c:v>Alt 2 - Max +4%</c:v>
                </c:pt>
              </c:strCache>
            </c:strRef>
          </c:tx>
          <c:cat>
            <c:numRef>
              <c:f>'WQCF Growth'!$A$4:$A$31</c:f>
              <c:numCache>
                <c:formatCode>General</c:formatCode>
                <c:ptCount val="2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  <c:pt idx="20">
                  <c:v>2033</c:v>
                </c:pt>
                <c:pt idx="21">
                  <c:v>2034</c:v>
                </c:pt>
                <c:pt idx="22">
                  <c:v>2035</c:v>
                </c:pt>
                <c:pt idx="23">
                  <c:v>2036</c:v>
                </c:pt>
                <c:pt idx="24">
                  <c:v>2037</c:v>
                </c:pt>
                <c:pt idx="25">
                  <c:v>2038</c:v>
                </c:pt>
                <c:pt idx="26">
                  <c:v>2039</c:v>
                </c:pt>
                <c:pt idx="27">
                  <c:v>2040</c:v>
                </c:pt>
              </c:numCache>
            </c:numRef>
          </c:cat>
          <c:val>
            <c:numRef>
              <c:f>'WQCF Growth'!$K$4:$K$31</c:f>
              <c:numCache>
                <c:formatCode>0.00</c:formatCode>
                <c:ptCount val="28"/>
                <c:pt idx="0" formatCode="General">
                  <c:v>7.05</c:v>
                </c:pt>
                <c:pt idx="1">
                  <c:v>7.1738488</c:v>
                </c:pt>
                <c:pt idx="2">
                  <c:v>7.3025277032</c:v>
                </c:pt>
                <c:pt idx="3">
                  <c:v>7.4362250836247998</c:v>
                </c:pt>
                <c:pt idx="4">
                  <c:v>7.5751366618861669</c:v>
                </c:pt>
                <c:pt idx="5">
                  <c:v>7.7194657916997276</c:v>
                </c:pt>
                <c:pt idx="6">
                  <c:v>7.8694237575760173</c:v>
                </c:pt>
                <c:pt idx="7">
                  <c:v>8.0252300841214819</c:v>
                </c:pt>
                <c:pt idx="8">
                  <c:v>8.1871128574022194</c:v>
                </c:pt>
                <c:pt idx="9">
                  <c:v>8.3553090588409056</c:v>
                </c:pt>
                <c:pt idx="10">
                  <c:v>8.5300649121357015</c:v>
                </c:pt>
                <c:pt idx="11">
                  <c:v>8.7116362437089929</c:v>
                </c:pt>
                <c:pt idx="12">
                  <c:v>8.9002888572136438</c:v>
                </c:pt>
                <c:pt idx="13">
                  <c:v>9.0962989226449764</c:v>
                </c:pt>
                <c:pt idx="14">
                  <c:v>9.2999533806281303</c:v>
                </c:pt>
                <c:pt idx="15">
                  <c:v>9.5115503624726276</c:v>
                </c:pt>
                <c:pt idx="16">
                  <c:v>9.7313996266090594</c:v>
                </c:pt>
                <c:pt idx="17">
                  <c:v>9.9598230120468134</c:v>
                </c:pt>
                <c:pt idx="18">
                  <c:v>10.197154909516639</c:v>
                </c:pt>
                <c:pt idx="19">
                  <c:v>10.443742750987788</c:v>
                </c:pt>
                <c:pt idx="20">
                  <c:v>10.699947518276311</c:v>
                </c:pt>
                <c:pt idx="21">
                  <c:v>10.966144271489087</c:v>
                </c:pt>
                <c:pt idx="22">
                  <c:v>11.242722698077161</c:v>
                </c:pt>
                <c:pt idx="23">
                  <c:v>11.53008768330217</c:v>
                </c:pt>
                <c:pt idx="24">
                  <c:v>11.828659902950955</c:v>
                </c:pt>
                <c:pt idx="25">
                  <c:v>12.138876439166042</c:v>
                </c:pt>
                <c:pt idx="26">
                  <c:v>12.461191420293517</c:v>
                </c:pt>
                <c:pt idx="27">
                  <c:v>12.796076685684964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202112"/>
        <c:axId val="207183872"/>
      </c:lineChart>
      <c:catAx>
        <c:axId val="1582021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07183872"/>
        <c:crosses val="autoZero"/>
        <c:auto val="1"/>
        <c:lblAlgn val="ctr"/>
        <c:lblOffset val="100"/>
        <c:tickMarkSkip val="2"/>
        <c:noMultiLvlLbl val="0"/>
      </c:catAx>
      <c:valAx>
        <c:axId val="207183872"/>
        <c:scaling>
          <c:orientation val="minMax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8202112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4.6002865286414077E-2"/>
          <c:y val="2.742492807010536E-2"/>
          <c:w val="0.60102911498471667"/>
          <c:h val="0.17366612468315126"/>
        </c:manualLayout>
      </c:layout>
      <c:overlay val="0"/>
      <c:spPr>
        <a:solidFill>
          <a:schemeClr val="bg2"/>
        </a:solidFill>
        <a:ln w="3175"/>
        <a:effectLst>
          <a:outerShdw blurRad="203200" dist="50800" dir="12120000" algn="ctr" rotWithShape="0">
            <a:srgbClr val="000000">
              <a:alpha val="0"/>
            </a:srgbClr>
          </a:outerShdw>
        </a:effectLst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0.05988</cdr:x>
      <cdr:y>0.08309</cdr:y>
    </cdr:from>
    <cdr:to>
      <cdr:x>0.66617</cdr:x>
      <cdr:y>0.25526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4162" y="527094"/>
          <a:ext cx="6825946" cy="1092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28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1648-052F-486F-BE01-EB122362550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7F77-36DE-4FDE-8EB9-488A0CDB5A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1648-052F-486F-BE01-EB122362550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7F77-36DE-4FDE-8EB9-488A0CDB5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1648-052F-486F-BE01-EB122362550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7F77-36DE-4FDE-8EB9-488A0CDB5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1648-052F-486F-BE01-EB122362550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7F77-36DE-4FDE-8EB9-488A0CDB5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1648-052F-486F-BE01-EB122362550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7F77-36DE-4FDE-8EB9-488A0CDB5A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1648-052F-486F-BE01-EB122362550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7F77-36DE-4FDE-8EB9-488A0CDB5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1648-052F-486F-BE01-EB122362550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7F77-36DE-4FDE-8EB9-488A0CDB5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1648-052F-486F-BE01-EB122362550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7F77-36DE-4FDE-8EB9-488A0CDB5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1648-052F-486F-BE01-EB122362550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7F77-36DE-4FDE-8EB9-488A0CDB5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1648-052F-486F-BE01-EB122362550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7F77-36DE-4FDE-8EB9-488A0CDB5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1648-052F-486F-BE01-EB122362550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F27F77-36DE-4FDE-8EB9-488A0CDB5A7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631648-052F-486F-BE01-EB122362550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F27F77-36DE-4FDE-8EB9-488A0CDB5A7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Office_Excel_2007_Workbook2.xls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Office_Excel_2007_Workbook3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Office_Excel_2007_Workbook4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Office_Excel_2007_Workbook5.xls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1304555"/>
            <a:ext cx="9144000" cy="554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33" y="0"/>
            <a:ext cx="49530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City of Manteca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7800" y="0"/>
            <a:ext cx="5181600" cy="1524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Wastewater Treatment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 Capacity Update  May 2013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41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</a:t>
            </a:r>
            <a:r>
              <a:rPr lang="en-US" dirty="0" err="1" smtClean="0"/>
              <a:t>WQCF</a:t>
            </a:r>
            <a:r>
              <a:rPr lang="en-US" dirty="0" smtClean="0"/>
              <a:t> Capacity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209378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438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640617"/>
              </p:ext>
            </p:extLst>
          </p:nvPr>
        </p:nvGraphicFramePr>
        <p:xfrm>
          <a:off x="152400" y="685800"/>
          <a:ext cx="89154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Worksheet" r:id="rId4" imgW="7886561" imgH="6933994" progId="Excel.Sheet.12">
                  <p:embed/>
                </p:oleObj>
              </mc:Choice>
              <mc:Fallback>
                <p:oleObj name="Worksheet" r:id="rId4" imgW="7886561" imgH="69339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685800"/>
                        <a:ext cx="8915400" cy="60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293045"/>
              </p:ext>
            </p:extLst>
          </p:nvPr>
        </p:nvGraphicFramePr>
        <p:xfrm>
          <a:off x="0" y="1295400"/>
          <a:ext cx="9144000" cy="533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407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429171"/>
              </p:ext>
            </p:extLst>
          </p:nvPr>
        </p:nvGraphicFramePr>
        <p:xfrm>
          <a:off x="619125" y="423863"/>
          <a:ext cx="7905750" cy="601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Worksheet" r:id="rId4" imgW="7905958" imgH="6010388" progId="Excel.Sheet.12">
                  <p:embed/>
                </p:oleObj>
              </mc:Choice>
              <mc:Fallback>
                <p:oleObj name="Worksheet" r:id="rId4" imgW="7905958" imgH="60103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9125" y="423863"/>
                        <a:ext cx="7905750" cy="601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48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790061"/>
              </p:ext>
            </p:extLst>
          </p:nvPr>
        </p:nvGraphicFramePr>
        <p:xfrm>
          <a:off x="619125" y="609600"/>
          <a:ext cx="790575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Worksheet" r:id="rId4" imgW="7905958" imgH="6610371" progId="Excel.Sheet.12">
                  <p:embed/>
                </p:oleObj>
              </mc:Choice>
              <mc:Fallback>
                <p:oleObj name="Worksheet" r:id="rId4" imgW="7905958" imgH="66103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9125" y="609600"/>
                        <a:ext cx="7905750" cy="601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1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548324"/>
              </p:ext>
            </p:extLst>
          </p:nvPr>
        </p:nvGraphicFramePr>
        <p:xfrm>
          <a:off x="671513" y="671513"/>
          <a:ext cx="7800975" cy="567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Worksheet" r:id="rId4" imgW="7801217" imgH="5838568" progId="Excel.Sheet.12">
                  <p:embed/>
                </p:oleObj>
              </mc:Choice>
              <mc:Fallback>
                <p:oleObj name="Worksheet" r:id="rId4" imgW="7801217" imgH="58385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1513" y="671513"/>
                        <a:ext cx="7800975" cy="567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46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514746"/>
              </p:ext>
            </p:extLst>
          </p:nvPr>
        </p:nvGraphicFramePr>
        <p:xfrm>
          <a:off x="0" y="1600200"/>
          <a:ext cx="9144000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0" y="795010"/>
            <a:ext cx="57150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+mj-lt"/>
              </a:rPr>
              <a:t>WQCF</a:t>
            </a:r>
            <a:r>
              <a:rPr lang="en-US" sz="2800" dirty="0" smtClean="0">
                <a:latin typeface="+mj-lt"/>
              </a:rPr>
              <a:t> EXPANSION PLANNING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489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</a:p>
          <a:p>
            <a:endParaRPr lang="en-US" dirty="0"/>
          </a:p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PersistId xmlns="7184055b-e5ea-4162-8b19-ace5c644b73a">false</_dlc_DocIdPersistId>
    <_dlc_DocId xmlns="7184055b-e5ea-4162-8b19-ace5c644b73a">QD2UCF5UJE4V-699202894-158</_dlc_DocId>
    <_dlc_DocIdUrl xmlns="7184055b-e5ea-4162-8b19-ace5c644b73a">
      <Url>http://intranet2/pw/_layouts/15/DocIdRedir.aspx?ID=QD2UCF5UJE4V-699202894-158</Url>
      <Description>QD2UCF5UJE4V-699202894-158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tatus xmlns="http://schemas.microsoft.com/sharepoint/v3/fields">Not Started</_Status>
    <_dlc_DocId xmlns="07585db3-bf97-47bc-bc3b-54c3be04da9c">DS6S4WKU732Q-165-307</_dlc_DocId>
    <_dlc_DocIdUrl xmlns="07585db3-bf97-47bc-bc3b-54c3be04da9c">
      <Url>http://intranet/publicworks/_layouts/DocIdRedir.aspx?ID=DS6S4WKU732Q-165-307</Url>
      <Description>DS6S4WKU732Q-165-307</Description>
    </_dlc_DocIdUrl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6406F5614274587828104E1EC26A4" ma:contentTypeVersion="1" ma:contentTypeDescription="Create a new document." ma:contentTypeScope="" ma:versionID="acc270a7746c26f3cc6fe9ffe83b1b42">
  <xsd:schema xmlns:xsd="http://www.w3.org/2001/XMLSchema" xmlns:xs="http://www.w3.org/2001/XMLSchema" xmlns:p="http://schemas.microsoft.com/office/2006/metadata/properties" xmlns:ns1="http://schemas.microsoft.com/sharepoint/v3" xmlns:ns2="7184055b-e5ea-4162-8b19-ace5c644b73a" targetNamespace="http://schemas.microsoft.com/office/2006/metadata/properties" ma:root="true" ma:fieldsID="eb1f565eb1b890f876d7d33294a33bfb" ns1:_="" ns2:_="">
    <xsd:import namespace="http://schemas.microsoft.com/sharepoint/v3"/>
    <xsd:import namespace="7184055b-e5ea-4162-8b19-ace5c644b73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4055b-e5ea-4162-8b19-ace5c644b73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687803-6B99-43D6-A793-1147C28DE301}"/>
</file>

<file path=customXml/itemProps2.xml><?xml version="1.0" encoding="utf-8"?>
<ds:datastoreItem xmlns:ds="http://schemas.openxmlformats.org/officeDocument/2006/customXml" ds:itemID="{0876B8D6-ED3F-4093-B823-294D6BE05DA1}"/>
</file>

<file path=customXml/itemProps3.xml><?xml version="1.0" encoding="utf-8"?>
<ds:datastoreItem xmlns:ds="http://schemas.openxmlformats.org/officeDocument/2006/customXml" ds:itemID="{BF3D3646-945B-4BE1-B869-71834DB31237}"/>
</file>

<file path=customXml/itemProps4.xml><?xml version="1.0" encoding="utf-8"?>
<ds:datastoreItem xmlns:ds="http://schemas.openxmlformats.org/officeDocument/2006/customXml" ds:itemID="{0876B8D6-ED3F-4093-B823-294D6BE05DA1}"/>
</file>

<file path=customXml/itemProps5.xml><?xml version="1.0" encoding="utf-8"?>
<ds:datastoreItem xmlns:ds="http://schemas.openxmlformats.org/officeDocument/2006/customXml" ds:itemID="{3A6BAB08-F2B2-48A4-B6F7-786095DE67C5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250</TotalTime>
  <Words>26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Flow</vt:lpstr>
      <vt:lpstr>Worksheet</vt:lpstr>
      <vt:lpstr>City of Manteca </vt:lpstr>
      <vt:lpstr>Historical WQCF Capacity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Manteca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Manteca </dc:title>
  <dc:creator>Stryder</dc:creator>
  <cp:lastModifiedBy>Stryder</cp:lastModifiedBy>
  <cp:revision>19</cp:revision>
  <cp:lastPrinted>2013-05-08T00:35:39Z</cp:lastPrinted>
  <dcterms:created xsi:type="dcterms:W3CDTF">2013-05-07T20:29:47Z</dcterms:created>
  <dcterms:modified xsi:type="dcterms:W3CDTF">2013-05-08T00:58:28Z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0x01010077F6406F5614274587828104E1EC26A4</vt:lpwstr>
  </property>
  <property fmtid="{D5CDD505-2E9C-101B-9397-08002B2CF9AE}" pid="3" name="_dlc_DocIdItemGuid">
    <vt:lpwstr>e805ac1a-5c79-4485-a243-427580516e04</vt:lpwstr>
  </property>
  <property fmtid="{D5CDD505-2E9C-101B-9397-08002B2CF9AE}" pid="4" name="Order">
    <vt:r8>30700</vt:r8>
  </property>
  <property fmtid="{D5CDD505-2E9C-101B-9397-08002B2CF9AE}" pid="5" name="TemplateUrl">
    <vt:lpwstr/>
  </property>
  <property fmtid="{D5CDD505-2E9C-101B-9397-08002B2CF9AE}" pid="6" name="_dlc_DocIdUrl">
    <vt:lpwstr>http://intranet:12013/_layouts/DocIdRedir.aspx?ID=DS6S4WKU732Q-3-307, DS6S4WKU732Q-3-307</vt:lpwstr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xd_Signature">
    <vt:bool>false</vt:bool>
  </property>
  <property fmtid="{D5CDD505-2E9C-101B-9397-08002B2CF9AE}" pid="10" name="_dlc_DocIdPersistId">
    <vt:bool>false</vt:bool>
  </property>
  <property fmtid="{D5CDD505-2E9C-101B-9397-08002B2CF9AE}" pid="11" name="xd_ProgID">
    <vt:lpwstr/>
  </property>
  <property fmtid="{D5CDD505-2E9C-101B-9397-08002B2CF9AE}" pid="12" name="_dlc_DocId">
    <vt:lpwstr>DS6S4WKU732Q-3-307</vt:lpwstr>
  </property>
</Properties>
</file>