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5"/>
  </p:sldMasterIdLst>
  <p:notesMasterIdLst>
    <p:notesMasterId r:id="rId14"/>
  </p:notesMasterIdLst>
  <p:handoutMasterIdLst>
    <p:handoutMasterId r:id="rId15"/>
  </p:handoutMasterIdLst>
  <p:sldIdLst>
    <p:sldId id="256" r:id="rId6"/>
    <p:sldId id="275" r:id="rId7"/>
    <p:sldId id="276" r:id="rId8"/>
    <p:sldId id="277" r:id="rId9"/>
    <p:sldId id="270" r:id="rId10"/>
    <p:sldId id="278" r:id="rId11"/>
    <p:sldId id="279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3" d="100"/>
          <a:sy n="73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0A5A55F-2696-4AA9-A485-2090A515F8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1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78E4307-118C-41CA-9395-9EFF8DD7D5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89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DBD7D-6524-4B28-8B81-DD426239D0AA}" type="slidenum">
              <a:rPr lang="en-US"/>
              <a:pPr/>
              <a:t>2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61872-2E5C-4F18-BFF0-594DF86FF716}" type="slidenum">
              <a:rPr lang="en-US"/>
              <a:pPr/>
              <a:t>3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C0B03-7430-43B9-B8E7-51B94764F591}" type="slidenum">
              <a:rPr lang="en-US"/>
              <a:pPr/>
              <a:t>4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519C2-20D3-4AFC-A9DF-5171F31314E0}" type="slidenum">
              <a:rPr lang="en-US"/>
              <a:pPr/>
              <a:t>5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519C2-20D3-4AFC-A9DF-5171F31314E0}" type="slidenum">
              <a:rPr lang="en-US"/>
              <a:pPr/>
              <a:t>6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519C2-20D3-4AFC-A9DF-5171F31314E0}" type="slidenum">
              <a:rPr lang="en-US"/>
              <a:pPr/>
              <a:t>7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5DC38-9A61-4BB4-9D84-1031AB32BD43}" type="slidenum">
              <a:rPr lang="en-US"/>
              <a:pPr/>
              <a:t>8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29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029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029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029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29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0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0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030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030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030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6BB969-F933-4031-87F1-C57B80B72F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6F1E14-AD36-43EA-9C00-C76666142C3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631A6C-5DE6-4252-99C3-75C8F8C9AF8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7E7F3EF-4160-43B0-A07E-FC16C3E13F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50D32C-7981-4594-B8A2-AFC3635097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1E7DC2-7C34-44BF-A450-0F7132C7AE3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F3C66-C69E-4B29-A54E-6ED3F28DCB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0BCBE0-2838-4FCF-B9D4-33C1072AE2B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1452A3-8849-4D93-AD6E-B3626264F4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8F2E29-3F94-40B4-9EF0-BD7679E805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726987-6E2D-4ECC-9DCE-F6C9E8644F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60BD1D-1FC2-47FC-8DD4-8B806EDB5BA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61CB741-930F-409A-AA91-EAF5E1C1EF5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3926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3926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927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927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27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27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927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927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143000" y="1554163"/>
            <a:ext cx="6858000" cy="1446550"/>
          </a:xfrm>
          <a:noFill/>
        </p:spPr>
        <p:txBody>
          <a:bodyPr>
            <a:spAutoFit/>
          </a:bodyPr>
          <a:lstStyle/>
          <a:p>
            <a:r>
              <a:rPr lang="en-US" sz="4400" dirty="0" smtClean="0">
                <a:latin typeface="Arial Unicode MS" pitchFamily="34" charset="-128"/>
              </a:rPr>
              <a:t>Temporary and Portable Signage Workshop. </a:t>
            </a:r>
            <a:endParaRPr lang="en-US" sz="4400" dirty="0">
              <a:latin typeface="Arial Unicode MS" pitchFamily="34" charset="-128"/>
            </a:endParaRPr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105400"/>
            <a:ext cx="6629400" cy="1366528"/>
          </a:xfrm>
          <a:noFill/>
        </p:spPr>
        <p:txBody>
          <a:bodyPr>
            <a:spAutoFit/>
          </a:bodyPr>
          <a:lstStyle/>
          <a:p>
            <a:r>
              <a:rPr lang="en-US" sz="1800" b="1" dirty="0">
                <a:latin typeface="Arial Unicode MS" pitchFamily="34" charset="-128"/>
              </a:rPr>
              <a:t>City of Manteca</a:t>
            </a:r>
          </a:p>
          <a:p>
            <a:r>
              <a:rPr lang="en-US" sz="1800" b="1" dirty="0">
                <a:latin typeface="Arial Unicode MS" pitchFamily="34" charset="-128"/>
              </a:rPr>
              <a:t>Community Development Department</a:t>
            </a:r>
          </a:p>
          <a:p>
            <a:r>
              <a:rPr lang="en-US" sz="1800" b="1" dirty="0">
                <a:latin typeface="Arial Unicode MS" pitchFamily="34" charset="-128"/>
              </a:rPr>
              <a:t>Planning Commission </a:t>
            </a:r>
            <a:r>
              <a:rPr lang="en-US" sz="1800" b="1" dirty="0" smtClean="0">
                <a:latin typeface="Arial Unicode MS" pitchFamily="34" charset="-128"/>
              </a:rPr>
              <a:t>Workshop</a:t>
            </a:r>
            <a:endParaRPr lang="en-US" sz="1800" b="1" dirty="0">
              <a:latin typeface="Arial Unicode MS" pitchFamily="34" charset="-128"/>
            </a:endParaRPr>
          </a:p>
          <a:p>
            <a:r>
              <a:rPr lang="en-US" sz="1800" b="1" dirty="0" smtClean="0">
                <a:latin typeface="Arial Unicode MS" pitchFamily="34" charset="-128"/>
              </a:rPr>
              <a:t>March 27, 2012</a:t>
            </a:r>
            <a:endParaRPr lang="en-US" sz="2800" b="1" dirty="0">
              <a:latin typeface="Arial Unicode MS" pitchFamily="34" charset="-128"/>
            </a:endParaRPr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4012" y="0"/>
            <a:ext cx="1169988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Background: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47460" name="Line 4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2" name="Rectangle 6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Workshop, March 27, 2012</a:t>
            </a:r>
          </a:p>
        </p:txBody>
      </p:sp>
      <p:sp>
        <p:nvSpPr>
          <p:cNvPr id="147463" name="Line 7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92888" y="685800"/>
            <a:ext cx="77724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 Temporary and Portable Sign </a:t>
            </a:r>
            <a:r>
              <a:rPr lang="en-US" dirty="0" smtClean="0"/>
              <a:t>Committee: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Appointed </a:t>
            </a:r>
            <a:r>
              <a:rPr lang="en-US" dirty="0"/>
              <a:t>by the Mayor and City </a:t>
            </a:r>
            <a:r>
              <a:rPr lang="en-US" dirty="0" smtClean="0"/>
              <a:t>Council to investigate a request of a </a:t>
            </a:r>
            <a:r>
              <a:rPr lang="en-US" dirty="0"/>
              <a:t>business owner to allow an “off-premise</a:t>
            </a:r>
            <a:r>
              <a:rPr lang="en-US" dirty="0" smtClean="0"/>
              <a:t>” A-Frame </a:t>
            </a:r>
            <a:r>
              <a:rPr lang="en-US" dirty="0"/>
              <a:t>sign to be located on a city sidewalk to advertise a business not in the immediate area. </a:t>
            </a:r>
            <a:r>
              <a:rPr lang="en-US" dirty="0" smtClean="0"/>
              <a:t>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Committee members: Business </a:t>
            </a:r>
            <a:r>
              <a:rPr lang="en-US" dirty="0"/>
              <a:t>owner Ed Fonseca, </a:t>
            </a:r>
            <a:r>
              <a:rPr lang="en-US" dirty="0" smtClean="0"/>
              <a:t>Business </a:t>
            </a:r>
            <a:r>
              <a:rPr lang="en-US" dirty="0"/>
              <a:t>owner Crystal </a:t>
            </a:r>
            <a:r>
              <a:rPr lang="en-US" dirty="0" smtClean="0"/>
              <a:t>Downs, President </a:t>
            </a:r>
            <a:r>
              <a:rPr lang="en-US" dirty="0"/>
              <a:t>of the Manteca Republican Women Federated Linda </a:t>
            </a:r>
            <a:r>
              <a:rPr lang="en-US" dirty="0" smtClean="0"/>
              <a:t>Silverman, &amp; Retired </a:t>
            </a:r>
            <a:r>
              <a:rPr lang="en-US" dirty="0"/>
              <a:t>Mayor and Councilman Jack Snyder.  </a:t>
            </a:r>
            <a:endParaRPr lang="en-US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Working </a:t>
            </a:r>
            <a:r>
              <a:rPr lang="en-US" dirty="0"/>
              <a:t>with </a:t>
            </a:r>
            <a:r>
              <a:rPr lang="en-US" dirty="0" smtClean="0"/>
              <a:t>City Planning</a:t>
            </a:r>
            <a:r>
              <a:rPr lang="en-US" dirty="0"/>
              <a:t>, Economic Development and Code Enforcement staff, the members of the committee collected field information; considered land use and disabled persons accessibility requirements; and reviewed current zoning regulations.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/>
              <a:t>Developed standards </a:t>
            </a:r>
            <a:r>
              <a:rPr lang="en-US" dirty="0" smtClean="0"/>
              <a:t>for </a:t>
            </a:r>
            <a:r>
              <a:rPr lang="en-US" dirty="0"/>
              <a:t>how these types of non-permanent signs would be allowed and </a:t>
            </a:r>
            <a:r>
              <a:rPr lang="en-US" dirty="0" smtClean="0"/>
              <a:t>regulated using </a:t>
            </a:r>
            <a:r>
              <a:rPr lang="en-US" dirty="0"/>
              <a:t>examples from cities around the nation and </a:t>
            </a:r>
            <a:r>
              <a:rPr lang="en-US" dirty="0" smtClean="0"/>
              <a:t>other planning sources.  </a:t>
            </a:r>
            <a:endParaRPr lang="en-US" dirty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Planning </a:t>
            </a:r>
            <a:r>
              <a:rPr lang="en-US" dirty="0"/>
              <a:t>staff, under City Council and </a:t>
            </a:r>
            <a:r>
              <a:rPr lang="en-US" dirty="0" smtClean="0"/>
              <a:t>Committee </a:t>
            </a:r>
            <a:r>
              <a:rPr lang="en-US" dirty="0"/>
              <a:t>direction, is proposing </a:t>
            </a:r>
            <a:r>
              <a:rPr lang="en-US" dirty="0" smtClean="0"/>
              <a:t>amendments to </a:t>
            </a:r>
            <a:r>
              <a:rPr lang="en-US" dirty="0"/>
              <a:t>the sign ordinance to better define temporary and portable signage as well as human signs, and to add provisions </a:t>
            </a:r>
            <a:r>
              <a:rPr lang="en-US" dirty="0" smtClean="0"/>
              <a:t>for these signs to be </a:t>
            </a:r>
            <a:r>
              <a:rPr lang="en-US" dirty="0"/>
              <a:t>allowed in the public way.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Temporary Vs. Portable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50531" name="Line 3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3" name="Line 5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33400" y="838200"/>
            <a:ext cx="77724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Temporary </a:t>
            </a:r>
            <a:r>
              <a:rPr lang="en-US" b="1" dirty="0" smtClean="0"/>
              <a:t>Signs: 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Display a </a:t>
            </a:r>
            <a:r>
              <a:rPr lang="en-US" dirty="0"/>
              <a:t>commercial/promotional message, </a:t>
            </a:r>
            <a:r>
              <a:rPr lang="en-US" dirty="0" smtClean="0"/>
              <a:t>pennant, streamer</a:t>
            </a:r>
            <a:r>
              <a:rPr lang="en-US" dirty="0"/>
              <a:t>, banner, </a:t>
            </a:r>
            <a:r>
              <a:rPr lang="en-US" dirty="0" smtClean="0"/>
              <a:t>or </a:t>
            </a:r>
            <a:r>
              <a:rPr lang="en-US" dirty="0"/>
              <a:t>other </a:t>
            </a:r>
            <a:r>
              <a:rPr lang="en-US" dirty="0" smtClean="0"/>
              <a:t>non-permanent </a:t>
            </a:r>
            <a:r>
              <a:rPr lang="en-US" dirty="0"/>
              <a:t>sign made </a:t>
            </a:r>
            <a:r>
              <a:rPr lang="en-US" dirty="0" smtClean="0"/>
              <a:t>of paper</a:t>
            </a:r>
            <a:r>
              <a:rPr lang="en-US" dirty="0"/>
              <a:t>, cloth, canvas, lightweight fabric, or other non-rigid </a:t>
            </a:r>
            <a:r>
              <a:rPr lang="en-US" dirty="0" smtClean="0"/>
              <a:t>material.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Temporary signs are </a:t>
            </a:r>
            <a:r>
              <a:rPr lang="en-US" dirty="0"/>
              <a:t>allowed in the City of Manteca </a:t>
            </a:r>
            <a:r>
              <a:rPr lang="en-US" dirty="0" smtClean="0"/>
              <a:t>to be </a:t>
            </a:r>
            <a:r>
              <a:rPr lang="en-US" dirty="0"/>
              <a:t>displayed for a short period of time to advertise a special event such as a grand opening, or special sale. </a:t>
            </a:r>
            <a:endParaRPr lang="en-US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Temporary Signs require approval of a temporary sign permit that can be obtained “over the counter” for $10 and are good for 30-days every 3 months.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3505200"/>
            <a:ext cx="77724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Portable Signs: 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New to the Sign Ordinance in order to differentiate between temporary signs that are limited to 30-days and those that will be displayed more regularly.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Portable signs are being defined as A-Frames, Flags, and Human Signs that serve a similar purpose to Temporary Signs but are typically smaller and limited in location. 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Portable Signs will need approval of a portable sign permit that requires more stringent review and approval processing.  Including review of location and proof of insurance due to location on City Property.     </a:t>
            </a:r>
            <a:endParaRPr lang="en-US" dirty="0"/>
          </a:p>
        </p:txBody>
      </p:sp>
      <p:sp>
        <p:nvSpPr>
          <p:cNvPr id="8" name="Rectangle 6"/>
          <p:cNvSpPr>
            <a:spLocks noRot="1" noChangeArrowheads="1"/>
          </p:cNvSpPr>
          <p:nvPr/>
        </p:nvSpPr>
        <p:spPr bwMode="auto">
          <a:xfrm>
            <a:off x="4572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Workshop, March 27,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Temporary Signs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52579" name="Line 3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81" name="Line 5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050" name="Picture 2" descr="http://www.moreno-valley.ca.us/resident_services/code/images/bann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36" y="769087"/>
            <a:ext cx="29432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hkb2bsite.com/upload/20110329/2011_New_hot_inflatable_advertising_ballo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4003271"/>
            <a:ext cx="1790700" cy="196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Workshop, March 27, 2012</a:t>
            </a:r>
          </a:p>
        </p:txBody>
      </p:sp>
      <p:pic>
        <p:nvPicPr>
          <p:cNvPr id="2056" name="Picture 8" descr="http://www.playgroundchildren.com/wp-content/uploads/2012/01/Inflatable-Sign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22" y="2895600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polyfabrics.com/images/land/Snow-globe-inflatable-bubble-l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731873"/>
            <a:ext cx="4648200" cy="308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image.made-in-china.com/2f0j00SeNavtnqZouT/Inflatable-Dinosaur-Advertising-Inflatables-Giant-Balloons-Eye-Catcher-Cold-Air-Balloons-B3016-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5" r="5451" b="14753"/>
          <a:stretch/>
        </p:blipFill>
        <p:spPr bwMode="auto">
          <a:xfrm>
            <a:off x="5448129" y="4003271"/>
            <a:ext cx="2031309" cy="194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" y="6106324"/>
            <a:ext cx="899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Temporary Signs </a:t>
            </a:r>
            <a:r>
              <a:rPr lang="en-US" dirty="0" smtClean="0"/>
              <a:t>like these examples are allowed because they go away after no more than a month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Portable Signs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1" name="Rectangle 7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</a:t>
            </a:r>
            <a:r>
              <a:rPr lang="en-US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Workshop, March 27, 2012</a:t>
            </a:r>
            <a:endParaRPr lang="en-US" sz="1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1884" y="782544"/>
            <a:ext cx="1888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Flag Signs:</a:t>
            </a:r>
          </a:p>
        </p:txBody>
      </p:sp>
      <p:pic>
        <p:nvPicPr>
          <p:cNvPr id="1028" name="Picture 4" descr="http://www.balloononwheels.com/hwf%20open-drive-in-welcomewte-b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3495675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343399" y="953869"/>
            <a:ext cx="4343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Existing Sign Code</a:t>
            </a:r>
            <a:r>
              <a:rPr lang="en-US" dirty="0" smtClean="0"/>
              <a:t>: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allowance for Flags. (Technically illegal)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3400" y="1710928"/>
            <a:ext cx="42672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Proposed Sign Code</a:t>
            </a:r>
            <a:r>
              <a:rPr lang="en-US" dirty="0" smtClean="0"/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Allowed on the parcel or sidewalk adjacent to the business. </a:t>
            </a:r>
            <a:r>
              <a:rPr lang="en-US" sz="2000" b="1" dirty="0" smtClean="0"/>
              <a:t>IF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Provides 4-feet of clear passage on the sidewalk.  </a:t>
            </a:r>
            <a:r>
              <a:rPr lang="en-US" sz="2000" b="1" dirty="0"/>
              <a:t>AND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Does not obstruct opening car doors. </a:t>
            </a:r>
            <a:r>
              <a:rPr lang="en-US" b="1" dirty="0"/>
              <a:t>AND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Does not </a:t>
            </a:r>
            <a:r>
              <a:rPr lang="en-US" dirty="0"/>
              <a:t>block visibility at driveways or intersections.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Requires approval of portable sign permit.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Two flags per 50-feet of business frontage.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bigger than 15 sq. ft.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taller than 15-feet.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Non-illuminated.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600" y="5943600"/>
            <a:ext cx="4124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NOT</a:t>
            </a:r>
            <a:r>
              <a:rPr lang="en-US" dirty="0" smtClean="0"/>
              <a:t> permitted within multi-tenant centers.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dvansign.com/images/Signicade-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371600"/>
            <a:ext cx="3855126" cy="4538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419600" y="872728"/>
            <a:ext cx="4343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Existing Sign Code</a:t>
            </a:r>
            <a:r>
              <a:rPr lang="en-US" dirty="0" smtClean="0"/>
              <a:t>: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Allowance for one a-frame sign per business located on the property.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19601" y="1787128"/>
            <a:ext cx="42672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Proposed Sign Code</a:t>
            </a:r>
            <a:r>
              <a:rPr lang="en-US" dirty="0" smtClean="0"/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Allowed on the parcel or sidewalk adjacent to the business. </a:t>
            </a:r>
            <a:r>
              <a:rPr lang="en-US" sz="2000" b="1" dirty="0" smtClean="0"/>
              <a:t>IF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Provides 4-feet of clear passage on the sidewalk.  </a:t>
            </a:r>
            <a:r>
              <a:rPr lang="en-US" sz="2000" b="1" dirty="0"/>
              <a:t>AND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Does not obstruct opening car doors. </a:t>
            </a:r>
            <a:r>
              <a:rPr lang="en-US" b="1" dirty="0"/>
              <a:t>AND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Does not </a:t>
            </a:r>
            <a:r>
              <a:rPr lang="en-US" dirty="0"/>
              <a:t>block visibility at driveways or intersections.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Requires approval of portable sign permit.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One A-Frame sign per 50-feet of business frontage.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bigger than 12 sq. ft.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taller than 4-feet.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Non-illuminated. </a:t>
            </a:r>
          </a:p>
        </p:txBody>
      </p:sp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Portable Signs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1" name="Rectangle 7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</a:t>
            </a:r>
            <a:r>
              <a:rPr lang="en-US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Workshop, March 27, 2012</a:t>
            </a:r>
            <a:endParaRPr lang="en-US" sz="1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33497" y="2362200"/>
            <a:ext cx="15193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3-foot wide by 4-foot tall. </a:t>
            </a:r>
            <a:b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12 sq. ft. total.  </a:t>
            </a:r>
            <a:endParaRPr lang="en-US" sz="2800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786825"/>
            <a:ext cx="2484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A-Frame Sign: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0600" y="5943600"/>
            <a:ext cx="4124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NOT</a:t>
            </a:r>
            <a:r>
              <a:rPr lang="en-US" dirty="0" smtClean="0"/>
              <a:t> permitted within multi-tenant centers.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14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8738"/>
            <a:ext cx="8229600" cy="579437"/>
          </a:xfrm>
          <a:noFill/>
        </p:spPr>
        <p:txBody>
          <a:bodyPr>
            <a:spAutoFit/>
          </a:bodyPr>
          <a:lstStyle/>
          <a:p>
            <a:r>
              <a:rPr lang="en-US" sz="3200" dirty="0" smtClean="0">
                <a:latin typeface="Arial Unicode MS" pitchFamily="34" charset="-128"/>
              </a:rPr>
              <a:t>Portable Signs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1" name="Rectangle 7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</a:t>
            </a:r>
            <a:r>
              <a:rPr lang="en-US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Workshop, March 27, 2012</a:t>
            </a:r>
            <a:endParaRPr lang="en-US" sz="1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24400" y="986135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Existing Sign Code</a:t>
            </a:r>
            <a:r>
              <a:rPr lang="en-US" dirty="0" smtClean="0"/>
              <a:t>: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allowance for Human Signs.  (Technically illegal)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2052935"/>
            <a:ext cx="3581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Proposed Sign Code</a:t>
            </a:r>
            <a:r>
              <a:rPr lang="en-US" dirty="0" smtClean="0"/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Allowed on site or sidewalk adjacent to the business.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Requires approval of portable sign permit.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One per business location.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Sign no bigger than 12 sq. ft.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Shall </a:t>
            </a:r>
            <a:r>
              <a:rPr lang="en-US" dirty="0"/>
              <a:t>not interfere with </a:t>
            </a:r>
            <a:r>
              <a:rPr lang="en-US" dirty="0" smtClean="0"/>
              <a:t>use of the sidewalk or block visibility at an intersection.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Not allowed to be lit, animated, </a:t>
            </a:r>
            <a:r>
              <a:rPr lang="en-US" dirty="0"/>
              <a:t>flashing, blinking, </a:t>
            </a:r>
            <a:r>
              <a:rPr lang="en-US" dirty="0" smtClean="0"/>
              <a:t>etc. and not allowed to generate </a:t>
            </a:r>
            <a:r>
              <a:rPr lang="en-US" dirty="0"/>
              <a:t>any noise that would disrupt traffic or endanger </a:t>
            </a:r>
            <a:r>
              <a:rPr lang="en-US" dirty="0" smtClean="0"/>
              <a:t>pedestrians.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804642"/>
            <a:ext cx="24176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Human Signs:</a:t>
            </a:r>
            <a:endParaRPr lang="en-US" sz="3200" dirty="0"/>
          </a:p>
        </p:txBody>
      </p:sp>
      <p:pic>
        <p:nvPicPr>
          <p:cNvPr id="3076" name="Picture 4" descr="http://www.vdare.com/images/humandirectional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67" y="1424859"/>
            <a:ext cx="3628571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57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609600" y="1066801"/>
            <a:ext cx="792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  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32101" name="Line 5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3" name="Rectangle 7"/>
          <p:cNvSpPr>
            <a:spLocks noRot="1" noChangeArrowheads="1"/>
          </p:cNvSpPr>
          <p:nvPr/>
        </p:nvSpPr>
        <p:spPr bwMode="auto">
          <a:xfrm>
            <a:off x="381000" y="6583363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City of Manteca, Planning Commission Workshop, March 27, 2012</a:t>
            </a:r>
          </a:p>
        </p:txBody>
      </p:sp>
      <p:sp>
        <p:nvSpPr>
          <p:cNvPr id="132104" name="Line 8"/>
          <p:cNvSpPr>
            <a:spLocks noChangeShapeType="1"/>
          </p:cNvSpPr>
          <p:nvPr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42441" y="1219200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b="1" kern="0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+mj-ea"/>
                <a:cs typeface="+mj-cs"/>
              </a:rPr>
              <a:t>Recommend Enforcement of Existing Code.</a:t>
            </a:r>
          </a:p>
          <a:p>
            <a:pPr marL="457200" lvl="0" indent="-457200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b="1" kern="0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+mj-ea"/>
                <a:cs typeface="+mj-cs"/>
              </a:rPr>
              <a:t>Amend Existing Code as Recommended by the Temporary &amp; Portable Sign Committee.</a:t>
            </a:r>
          </a:p>
          <a:p>
            <a:pPr marL="457200" lvl="0" indent="-457200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b="1" kern="0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+mj-ea"/>
                <a:cs typeface="+mj-cs"/>
              </a:rPr>
              <a:t>Direct Staff to Amend Recommendations of Committee and bring back for review at workshop OR public hearing.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71700" y="152400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 Unicode MS" pitchFamily="34" charset="-128"/>
              </a:rPr>
              <a:t>POINTS OF DISCUSSION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PersistId xmlns="7184055b-e5ea-4162-8b19-ace5c644b73a">false</_dlc_DocIdPersistId>
    <_dlc_DocId xmlns="7184055b-e5ea-4162-8b19-ace5c644b73a">QD2UCF5UJE4V-1306769539-636</_dlc_DocId>
    <_dlc_DocIdUrl xmlns="7184055b-e5ea-4162-8b19-ace5c644b73a">
      <Url>http://intranet2/ds/_layouts/15/DocIdRedir.aspx?ID=QD2UCF5UJE4V-1306769539-636</Url>
      <Description>QD2UCF5UJE4V-1306769539-636</Description>
    </_dlc_DocIdUrl>
    <PublishingExpirationDate xmlns="http://schemas.microsoft.com/sharepoint/v3" xsi:nil="true"/>
    <PublishingStartDate xmlns="http://schemas.microsoft.com/sharepoint/v3" xsi:nil="true"/>
    <_x006a_ib6 xmlns="5775f8bb-84d6-4f4b-b52c-3626c3807139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8E8E83D525E47A832C0C569972980" ma:contentTypeVersion="5" ma:contentTypeDescription="Create a new document." ma:contentTypeScope="" ma:versionID="405e5ac634fed39aa57d5bda6b511633">
  <xsd:schema xmlns:xsd="http://www.w3.org/2001/XMLSchema" xmlns:xs="http://www.w3.org/2001/XMLSchema" xmlns:p="http://schemas.microsoft.com/office/2006/metadata/properties" xmlns:ns1="http://schemas.microsoft.com/sharepoint/v3" xmlns:ns2="7184055b-e5ea-4162-8b19-ace5c644b73a" xmlns:ns3="5775f8bb-84d6-4f4b-b52c-3626c3807139" targetNamespace="http://schemas.microsoft.com/office/2006/metadata/properties" ma:root="true" ma:fieldsID="06262bd7c04d6804be92d29d8bfa605f" ns1:_="" ns2:_="" ns3:_="">
    <xsd:import namespace="http://schemas.microsoft.com/sharepoint/v3"/>
    <xsd:import namespace="7184055b-e5ea-4162-8b19-ace5c644b73a"/>
    <xsd:import namespace="5775f8bb-84d6-4f4b-b52c-3626c380713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_x006a_ib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4055b-e5ea-4162-8b19-ace5c644b73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5f8bb-84d6-4f4b-b52c-3626c3807139" elementFormDefault="qualified">
    <xsd:import namespace="http://schemas.microsoft.com/office/2006/documentManagement/types"/>
    <xsd:import namespace="http://schemas.microsoft.com/office/infopath/2007/PartnerControls"/>
    <xsd:element name="_x006a_ib6" ma:index="15" nillable="true" ma:displayName="Text" ma:internalName="_x006a_ib6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FE5906-4F01-46D6-8603-0ED12183045E}"/>
</file>

<file path=customXml/itemProps2.xml><?xml version="1.0" encoding="utf-8"?>
<ds:datastoreItem xmlns:ds="http://schemas.openxmlformats.org/officeDocument/2006/customXml" ds:itemID="{B16F2986-74A9-4C3E-8DE6-300B2573A457}"/>
</file>

<file path=customXml/itemProps3.xml><?xml version="1.0" encoding="utf-8"?>
<ds:datastoreItem xmlns:ds="http://schemas.openxmlformats.org/officeDocument/2006/customXml" ds:itemID="{C729699D-8B76-4897-A365-83B256CC3B12}"/>
</file>

<file path=customXml/itemProps4.xml><?xml version="1.0" encoding="utf-8"?>
<ds:datastoreItem xmlns:ds="http://schemas.openxmlformats.org/officeDocument/2006/customXml" ds:itemID="{58077128-149C-4E07-9661-A2BCA5A8ED18}"/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2371</TotalTime>
  <Words>861</Words>
  <Application>Microsoft Office PowerPoint</Application>
  <PresentationFormat>On-screen Show (4:3)</PresentationFormat>
  <Paragraphs>84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Garamond</vt:lpstr>
      <vt:lpstr>Wingdings</vt:lpstr>
      <vt:lpstr>Stream</vt:lpstr>
      <vt:lpstr>Temporary and Portable Signage Workshop. </vt:lpstr>
      <vt:lpstr>Background:</vt:lpstr>
      <vt:lpstr>Temporary Vs. Portable</vt:lpstr>
      <vt:lpstr>Temporary Signs</vt:lpstr>
      <vt:lpstr>Portable Signs</vt:lpstr>
      <vt:lpstr>Portable Signs</vt:lpstr>
      <vt:lpstr>Portable Signs</vt:lpstr>
      <vt:lpstr>PowerPoint Presentation</vt:lpstr>
    </vt:vector>
  </TitlesOfParts>
  <Company>City of Manteca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Mandy Kung</dc:creator>
  <cp:lastModifiedBy>Pearce, Haylee</cp:lastModifiedBy>
  <cp:revision>76</cp:revision>
  <dcterms:created xsi:type="dcterms:W3CDTF">2009-01-07T22:06:53Z</dcterms:created>
  <dcterms:modified xsi:type="dcterms:W3CDTF">2022-08-01T18:37:08Z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abdff718-a44b-4427-9f43-0d24a8c8a050</vt:lpwstr>
  </property>
  <property fmtid="{D5CDD505-2E9C-101B-9397-08002B2CF9AE}" pid="3" name="ContentTypeId">
    <vt:lpwstr>0x0101002A28E8E83D525E47A832C0C569972980</vt:lpwstr>
  </property>
  <property fmtid="{D5CDD505-2E9C-101B-9397-08002B2CF9AE}" pid="4" name="Order">
    <vt:r8>174600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_dlc_DocIdPersistId">
    <vt:bool>false</vt:bool>
  </property>
  <property fmtid="{D5CDD505-2E9C-101B-9397-08002B2CF9AE}" pid="8" name="xd_ProgID">
    <vt:lpwstr/>
  </property>
  <property fmtid="{D5CDD505-2E9C-101B-9397-08002B2CF9AE}" pid="9" name="_dlc_DocId">
    <vt:lpwstr>DS6S4WKU732Q-5-1746</vt:lpwstr>
  </property>
  <property fmtid="{D5CDD505-2E9C-101B-9397-08002B2CF9AE}" pid="10" name="_dlc_DocIdUrl">
    <vt:lpwstr>http://intranet:4040/_layouts/DocIdRedir.aspx?ID=DS6S4WKU732Q-5-1746, DS6S4WKU732Q-5-1746</vt:lpwstr>
  </property>
</Properties>
</file>