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9" r:id="rId3"/>
    <p:sldId id="260" r:id="rId4"/>
    <p:sldId id="261" r:id="rId5"/>
    <p:sldId id="262" r:id="rId6"/>
    <p:sldId id="266" r:id="rId7"/>
    <p:sldId id="269" r:id="rId8"/>
    <p:sldId id="270" r:id="rId9"/>
    <p:sldId id="271" r:id="rId10"/>
    <p:sldId id="287" r:id="rId11"/>
    <p:sldId id="273" r:id="rId12"/>
    <p:sldId id="274" r:id="rId13"/>
    <p:sldId id="276" r:id="rId14"/>
    <p:sldId id="277" r:id="rId15"/>
    <p:sldId id="278" r:id="rId16"/>
    <p:sldId id="279" r:id="rId17"/>
    <p:sldId id="281" r:id="rId18"/>
    <p:sldId id="285" r:id="rId19"/>
    <p:sldId id="288" r:id="rId20"/>
    <p:sldId id="286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08CC-C662-446B-98F8-0D8343225D5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1758-C041-4CB9-A0D6-EC54AF4E7AC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0345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08CC-C662-446B-98F8-0D8343225D5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1758-C041-4CB9-A0D6-EC54AF4E7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195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08CC-C662-446B-98F8-0D8343225D5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1758-C041-4CB9-A0D6-EC54AF4E7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44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08CC-C662-446B-98F8-0D8343225D5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1758-C041-4CB9-A0D6-EC54AF4E7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986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08CC-C662-446B-98F8-0D8343225D5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1758-C041-4CB9-A0D6-EC54AF4E7AC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8994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08CC-C662-446B-98F8-0D8343225D5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1758-C041-4CB9-A0D6-EC54AF4E7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383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08CC-C662-446B-98F8-0D8343225D5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1758-C041-4CB9-A0D6-EC54AF4E7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269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08CC-C662-446B-98F8-0D8343225D5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1758-C041-4CB9-A0D6-EC54AF4E7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401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08CC-C662-446B-98F8-0D8343225D5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1758-C041-4CB9-A0D6-EC54AF4E7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005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0FD408CC-C662-446B-98F8-0D8343225D5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921758-C041-4CB9-A0D6-EC54AF4E7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785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08CC-C662-446B-98F8-0D8343225D5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1758-C041-4CB9-A0D6-EC54AF4E7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33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FD408CC-C662-446B-98F8-0D8343225D5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6921758-C041-4CB9-A0D6-EC54AF4E7AC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7795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BUDGET </a:t>
            </a:r>
            <a:br>
              <a:rPr lang="en-US" dirty="0" smtClean="0"/>
            </a:br>
            <a:r>
              <a:rPr lang="en-US" dirty="0" smtClean="0"/>
              <a:t>FY 2020-21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860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Basics - Expenditures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Budget Office will provide:</a:t>
            </a:r>
          </a:p>
          <a:p>
            <a:pPr lvl="1"/>
            <a:r>
              <a:rPr lang="en-US" dirty="0" smtClean="0"/>
              <a:t>Interdepartmental loans</a:t>
            </a:r>
          </a:p>
          <a:p>
            <a:pPr lvl="1"/>
            <a:r>
              <a:rPr lang="en-US" dirty="0" smtClean="0"/>
              <a:t>Transfers</a:t>
            </a:r>
          </a:p>
          <a:p>
            <a:pPr lvl="1"/>
            <a:r>
              <a:rPr lang="en-US" dirty="0" smtClean="0"/>
              <a:t>Debt Service</a:t>
            </a:r>
          </a:p>
          <a:p>
            <a:pPr marL="201168" lvl="1" indent="0">
              <a:buNone/>
            </a:pPr>
            <a:endParaRPr lang="en-US" dirty="0"/>
          </a:p>
          <a:p>
            <a:pPr marL="201168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04951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Basics </a:t>
            </a:r>
            <a:r>
              <a:rPr lang="en-US" altLang="en-US" dirty="0" smtClean="0"/>
              <a:t>– Budget as a Policy</a:t>
            </a:r>
            <a:endParaRPr lang="en-US" altLang="en-US" sz="2700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An appropriation is the legal authorization to expend monies or incur </a:t>
            </a:r>
            <a:r>
              <a:rPr lang="en-US" altLang="en-US" dirty="0" smtClean="0"/>
              <a:t>obligations</a:t>
            </a:r>
            <a:endParaRPr lang="en-US" altLang="en-US" dirty="0"/>
          </a:p>
          <a:p>
            <a:r>
              <a:rPr lang="en-US" altLang="en-US" dirty="0"/>
              <a:t>Expenditures can not exceed </a:t>
            </a:r>
            <a:r>
              <a:rPr lang="en-US" altLang="en-US" dirty="0" smtClean="0"/>
              <a:t>appropriations</a:t>
            </a:r>
            <a:endParaRPr lang="en-US" altLang="en-US" dirty="0"/>
          </a:p>
          <a:p>
            <a:r>
              <a:rPr lang="en-US" altLang="en-US" dirty="0"/>
              <a:t>Council must authorize any additional appropriations or transfer of funds once the budget has been </a:t>
            </a:r>
            <a:r>
              <a:rPr lang="en-US" altLang="en-US" dirty="0" smtClean="0"/>
              <a:t>approved</a:t>
            </a:r>
          </a:p>
          <a:p>
            <a:r>
              <a:rPr lang="en-US" altLang="en-US" dirty="0" smtClean="0"/>
              <a:t>Council must also authorize expenditures beyond the City Manager purchasing threshold, regardless of whether the funds have been </a:t>
            </a:r>
            <a:r>
              <a:rPr lang="en-US" altLang="en-US" dirty="0" smtClean="0"/>
              <a:t>appropriated</a:t>
            </a:r>
          </a:p>
          <a:p>
            <a:r>
              <a:rPr lang="en-US" altLang="en-US" dirty="0" smtClean="0"/>
              <a:t>With extenuating circumstances, budget appropriations can roll into the next FY with Council authorization through the budget process</a:t>
            </a:r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92204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Where the Funds Go</a:t>
            </a:r>
            <a:endParaRPr lang="en-US" b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85441" y="399876"/>
            <a:ext cx="5008563" cy="41261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9211" y="4455621"/>
            <a:ext cx="6134793" cy="186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335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Process</a:t>
            </a:r>
            <a:br>
              <a:rPr lang="en-US" altLang="en-US"/>
            </a:br>
            <a:endParaRPr lang="en-US" altLang="en-US" sz="270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Budget calendar/memo sent to department managers in early </a:t>
            </a:r>
            <a:r>
              <a:rPr lang="en-US" altLang="en-US" dirty="0" smtClean="0"/>
              <a:t>February</a:t>
            </a:r>
            <a:endParaRPr lang="en-US" altLang="en-US" dirty="0"/>
          </a:p>
          <a:p>
            <a:r>
              <a:rPr lang="en-US" altLang="en-US" dirty="0"/>
              <a:t>Departments submit personnel </a:t>
            </a:r>
            <a:r>
              <a:rPr lang="en-US" altLang="en-US" dirty="0" smtClean="0"/>
              <a:t>requests</a:t>
            </a:r>
          </a:p>
          <a:p>
            <a:pPr lvl="1"/>
            <a:r>
              <a:rPr lang="en-US" altLang="en-US" dirty="0" smtClean="0"/>
              <a:t>Salary calculator with justification form provided on </a:t>
            </a:r>
            <a:r>
              <a:rPr lang="en-US" altLang="en-US" dirty="0" err="1" smtClean="0"/>
              <a:t>Sharepoint</a:t>
            </a:r>
            <a:endParaRPr lang="en-US" altLang="en-US" dirty="0"/>
          </a:p>
          <a:p>
            <a:r>
              <a:rPr lang="en-US" altLang="en-US" dirty="0"/>
              <a:t>Personnel requests are reviewed </a:t>
            </a:r>
            <a:r>
              <a:rPr lang="en-US" altLang="en-US" dirty="0" smtClean="0"/>
              <a:t>by Budget Review Team:</a:t>
            </a:r>
          </a:p>
          <a:p>
            <a:pPr lvl="1">
              <a:lnSpc>
                <a:spcPct val="100000"/>
              </a:lnSpc>
            </a:pPr>
            <a:r>
              <a:rPr lang="en-US" altLang="en-US" dirty="0" smtClean="0"/>
              <a:t> </a:t>
            </a:r>
            <a:r>
              <a:rPr lang="en-US" altLang="en-US" dirty="0"/>
              <a:t>City Manager, </a:t>
            </a:r>
            <a:r>
              <a:rPr lang="en-US" altLang="en-US" dirty="0" smtClean="0"/>
              <a:t>Assistant to the City Manager, Deputy </a:t>
            </a:r>
            <a:r>
              <a:rPr lang="en-US" altLang="en-US" dirty="0"/>
              <a:t>City Manager, </a:t>
            </a:r>
          </a:p>
          <a:p>
            <a:pPr marL="201168" lvl="1" indent="0">
              <a:lnSpc>
                <a:spcPct val="100000"/>
              </a:lnSpc>
              <a:buNone/>
            </a:pPr>
            <a:r>
              <a:rPr lang="en-US" altLang="en-US" dirty="0" smtClean="0"/>
              <a:t>    </a:t>
            </a:r>
            <a:r>
              <a:rPr lang="en-US" altLang="en-US" dirty="0" smtClean="0"/>
              <a:t>Director of Employee Services and Engagement, </a:t>
            </a:r>
            <a:r>
              <a:rPr lang="en-US" altLang="en-US" dirty="0" smtClean="0"/>
              <a:t>Budget Manager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06938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The Process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/>
              <a:t>Department Role:</a:t>
            </a:r>
          </a:p>
          <a:p>
            <a:pPr lvl="1"/>
            <a:r>
              <a:rPr lang="en-US" altLang="en-US" dirty="0" smtClean="0"/>
              <a:t>Submit budget, personnel </a:t>
            </a:r>
            <a:r>
              <a:rPr lang="en-US" altLang="en-US" dirty="0"/>
              <a:t>and </a:t>
            </a:r>
            <a:r>
              <a:rPr lang="en-US" altLang="en-US" dirty="0" smtClean="0"/>
              <a:t>CIP requests through </a:t>
            </a:r>
            <a:r>
              <a:rPr lang="en-US" altLang="en-US" dirty="0" err="1" smtClean="0"/>
              <a:t>proformas</a:t>
            </a:r>
            <a:r>
              <a:rPr lang="en-US" altLang="en-US" dirty="0" smtClean="0"/>
              <a:t> and New World budget entry</a:t>
            </a:r>
          </a:p>
          <a:p>
            <a:pPr lvl="1"/>
            <a:r>
              <a:rPr lang="en-US" altLang="en-US" dirty="0" smtClean="0"/>
              <a:t>Review and provide accurate salary projections</a:t>
            </a:r>
          </a:p>
          <a:p>
            <a:pPr lvl="1"/>
            <a:r>
              <a:rPr lang="en-US" altLang="en-US" dirty="0" smtClean="0"/>
              <a:t>Evaluate and revise narratives and org charts annually</a:t>
            </a:r>
          </a:p>
          <a:p>
            <a:pPr marL="0" indent="0">
              <a:buNone/>
            </a:pPr>
            <a:r>
              <a:rPr lang="en-US" altLang="en-US" dirty="0"/>
              <a:t> </a:t>
            </a:r>
            <a:r>
              <a:rPr lang="en-US" altLang="en-US" dirty="0" smtClean="0"/>
              <a:t>Budget Office </a:t>
            </a:r>
            <a:r>
              <a:rPr lang="en-US" altLang="en-US" dirty="0"/>
              <a:t>reviews all requests based on:</a:t>
            </a:r>
          </a:p>
          <a:p>
            <a:pPr lvl="1"/>
            <a:r>
              <a:rPr lang="en-US" altLang="en-US" dirty="0"/>
              <a:t>Department needs</a:t>
            </a:r>
          </a:p>
          <a:p>
            <a:pPr lvl="1"/>
            <a:r>
              <a:rPr lang="en-US" altLang="en-US" dirty="0"/>
              <a:t>Impact on operations</a:t>
            </a:r>
          </a:p>
          <a:p>
            <a:pPr lvl="1"/>
            <a:r>
              <a:rPr lang="en-US" altLang="en-US" dirty="0"/>
              <a:t>Rate studies</a:t>
            </a:r>
          </a:p>
          <a:p>
            <a:pPr lvl="1"/>
            <a:r>
              <a:rPr lang="en-US" altLang="en-US" dirty="0"/>
              <a:t>Equity study</a:t>
            </a:r>
          </a:p>
          <a:p>
            <a:pPr lvl="1"/>
            <a:r>
              <a:rPr lang="en-US" altLang="en-US" dirty="0"/>
              <a:t>Availability of funds</a:t>
            </a:r>
          </a:p>
          <a:p>
            <a:pPr lvl="1"/>
            <a:r>
              <a:rPr lang="en-US" altLang="en-US" dirty="0"/>
              <a:t>Global needs</a:t>
            </a:r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16653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The Process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Budget Office role:</a:t>
            </a:r>
          </a:p>
          <a:p>
            <a:pPr lvl="1"/>
            <a:r>
              <a:rPr lang="en-US" altLang="en-US" dirty="0" smtClean="0"/>
              <a:t>May ask questions </a:t>
            </a:r>
            <a:r>
              <a:rPr lang="en-US" altLang="en-US" dirty="0"/>
              <a:t>to departments regarding </a:t>
            </a:r>
            <a:r>
              <a:rPr lang="en-US" altLang="en-US" dirty="0" smtClean="0"/>
              <a:t>requests</a:t>
            </a:r>
          </a:p>
          <a:p>
            <a:pPr lvl="1"/>
            <a:r>
              <a:rPr lang="en-US" altLang="en-US" dirty="0" smtClean="0"/>
              <a:t>Work with Departments to determine appropriate funding based on existing and future service levels</a:t>
            </a:r>
          </a:p>
          <a:p>
            <a:pPr lvl="1"/>
            <a:r>
              <a:rPr lang="en-US" altLang="en-US" dirty="0" smtClean="0"/>
              <a:t>Assist with new fee analysis for cost recovery measures</a:t>
            </a:r>
          </a:p>
          <a:p>
            <a:pPr lvl="1"/>
            <a:r>
              <a:rPr lang="en-US" altLang="en-US" dirty="0" smtClean="0"/>
              <a:t>Present new position and funding requests to Budget Review Team </a:t>
            </a:r>
          </a:p>
          <a:p>
            <a:r>
              <a:rPr lang="en-US" altLang="en-US" dirty="0" smtClean="0"/>
              <a:t>City </a:t>
            </a:r>
            <a:r>
              <a:rPr lang="en-US" altLang="en-US" dirty="0"/>
              <a:t>Manager </a:t>
            </a:r>
            <a:r>
              <a:rPr lang="en-US" altLang="en-US" dirty="0" smtClean="0"/>
              <a:t>and Budget Review team make </a:t>
            </a:r>
            <a:r>
              <a:rPr lang="en-US" altLang="en-US" dirty="0"/>
              <a:t>final revisions to proposed budget and forward back to departments for </a:t>
            </a:r>
            <a:r>
              <a:rPr lang="en-US" altLang="en-US" dirty="0" smtClean="0"/>
              <a:t>review</a:t>
            </a:r>
            <a:endParaRPr lang="en-US" altLang="en-US" dirty="0"/>
          </a:p>
          <a:p>
            <a:r>
              <a:rPr lang="en-US" altLang="en-US" dirty="0"/>
              <a:t>Individual meetings held with departments if </a:t>
            </a:r>
            <a:r>
              <a:rPr lang="en-US" altLang="en-US" dirty="0" smtClean="0"/>
              <a:t>requested</a:t>
            </a:r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36761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Process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Preliminary budget document is presented to the City Council for </a:t>
            </a:r>
            <a:r>
              <a:rPr lang="en-US" altLang="en-US" dirty="0" smtClean="0"/>
              <a:t>review during </a:t>
            </a:r>
            <a:r>
              <a:rPr lang="en-US" altLang="en-US" dirty="0"/>
              <a:t>public </a:t>
            </a:r>
            <a:r>
              <a:rPr lang="en-US" altLang="en-US" dirty="0" smtClean="0"/>
              <a:t>study </a:t>
            </a:r>
            <a:r>
              <a:rPr lang="en-US" altLang="en-US" dirty="0"/>
              <a:t>session </a:t>
            </a:r>
            <a:r>
              <a:rPr lang="en-US" altLang="en-US" dirty="0" smtClean="0"/>
              <a:t>hearings</a:t>
            </a:r>
            <a:r>
              <a:rPr lang="en-US" altLang="en-US" dirty="0"/>
              <a:t> </a:t>
            </a:r>
            <a:r>
              <a:rPr lang="en-US" altLang="en-US" dirty="0" smtClean="0"/>
              <a:t>held </a:t>
            </a:r>
            <a:r>
              <a:rPr lang="en-US" altLang="en-US" dirty="0"/>
              <a:t>in June </a:t>
            </a:r>
            <a:endParaRPr lang="en-US" altLang="en-US" dirty="0" smtClean="0"/>
          </a:p>
          <a:p>
            <a:r>
              <a:rPr lang="en-US" altLang="en-US" dirty="0" smtClean="0"/>
              <a:t>Final </a:t>
            </a:r>
            <a:r>
              <a:rPr lang="en-US" altLang="en-US" dirty="0"/>
              <a:t>budget approved by Council at regularly scheduled Council </a:t>
            </a:r>
            <a:r>
              <a:rPr lang="en-US" altLang="en-US" dirty="0" smtClean="0"/>
              <a:t>Meeting</a:t>
            </a:r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0195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Budget Documents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Proposed and Final </a:t>
            </a:r>
            <a:r>
              <a:rPr lang="en-US" altLang="en-US" dirty="0"/>
              <a:t>Budget Document</a:t>
            </a:r>
          </a:p>
          <a:p>
            <a:pPr lvl="1"/>
            <a:r>
              <a:rPr lang="en-US" altLang="en-US" dirty="0"/>
              <a:t>Reviewed by Council</a:t>
            </a:r>
          </a:p>
          <a:p>
            <a:pPr lvl="1"/>
            <a:r>
              <a:rPr lang="en-US" altLang="en-US" dirty="0"/>
              <a:t>Contains detailed narrative</a:t>
            </a:r>
          </a:p>
          <a:p>
            <a:pPr lvl="1"/>
            <a:r>
              <a:rPr lang="en-US" altLang="en-US" dirty="0"/>
              <a:t>Contains organization charts and work program narratives </a:t>
            </a:r>
          </a:p>
          <a:p>
            <a:pPr lvl="1"/>
            <a:r>
              <a:rPr lang="en-US" altLang="en-US" dirty="0" smtClean="0"/>
              <a:t>General </a:t>
            </a:r>
            <a:r>
              <a:rPr lang="en-US" altLang="en-US" dirty="0"/>
              <a:t>fund detailed by </a:t>
            </a:r>
            <a:r>
              <a:rPr lang="en-US" altLang="en-US" dirty="0" smtClean="0"/>
              <a:t>department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9445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Next </a:t>
            </a:r>
            <a:r>
              <a:rPr lang="en-US" altLang="en-US" dirty="0" smtClean="0"/>
              <a:t>Steps for FY 2020-21</a:t>
            </a:r>
            <a:endParaRPr lang="en-US" altLang="en-US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dirty="0"/>
              <a:t>Review existing levels of service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Examine service delivery models to identify areas to improve efficiencies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Review revenue structures to ensure full cost recovery where appropriate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Review </a:t>
            </a:r>
            <a:r>
              <a:rPr lang="en-US" altLang="en-US" dirty="0"/>
              <a:t>contracts for consolidation and cost-savings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Develop quarterly financial reports to assist </a:t>
            </a:r>
            <a:r>
              <a:rPr lang="en-US" altLang="en-US" dirty="0" smtClean="0"/>
              <a:t>decision-making </a:t>
            </a:r>
            <a:r>
              <a:rPr lang="en-US" altLang="en-US" dirty="0"/>
              <a:t>body</a:t>
            </a:r>
          </a:p>
          <a:p>
            <a:pPr>
              <a:lnSpc>
                <a:spcPct val="80000"/>
              </a:lnSpc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93224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 2020-21 Calendar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September</a:t>
            </a:r>
          </a:p>
          <a:p>
            <a:pPr lvl="1"/>
            <a:r>
              <a:rPr lang="en-US" dirty="0" smtClean="0"/>
              <a:t>New Position Requests, CIP meetings, Budget due</a:t>
            </a:r>
          </a:p>
          <a:p>
            <a:r>
              <a:rPr lang="en-US" dirty="0" smtClean="0"/>
              <a:t>October</a:t>
            </a:r>
          </a:p>
          <a:p>
            <a:pPr lvl="1"/>
            <a:r>
              <a:rPr lang="en-US" dirty="0" smtClean="0"/>
              <a:t>Narratives and Org charts, CIP Review</a:t>
            </a:r>
          </a:p>
          <a:p>
            <a:r>
              <a:rPr lang="en-US" dirty="0" smtClean="0"/>
              <a:t>November</a:t>
            </a:r>
          </a:p>
          <a:p>
            <a:pPr lvl="1"/>
            <a:r>
              <a:rPr lang="en-US" dirty="0" smtClean="0"/>
              <a:t>City Manager budget review and approval of budget/position requests</a:t>
            </a:r>
          </a:p>
          <a:p>
            <a:r>
              <a:rPr lang="en-US" dirty="0" smtClean="0"/>
              <a:t>December</a:t>
            </a:r>
          </a:p>
          <a:p>
            <a:pPr lvl="1"/>
            <a:r>
              <a:rPr lang="en-US" dirty="0" smtClean="0"/>
              <a:t>Council Special Hearing</a:t>
            </a:r>
            <a:endParaRPr lang="en-US" dirty="0"/>
          </a:p>
          <a:p>
            <a:pPr marL="201168" lvl="1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593060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The Basics - Revenues</a:t>
            </a:r>
            <a:endParaRPr lang="en-US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n-US" sz="1400" dirty="0" smtClean="0"/>
              <a:t>Taxes</a:t>
            </a:r>
          </a:p>
          <a:p>
            <a:pPr lvl="1"/>
            <a:r>
              <a:rPr lang="en-US" altLang="en-US" sz="1400" dirty="0" smtClean="0"/>
              <a:t>Property , Sales, Assessment, Transient Occupancy</a:t>
            </a:r>
          </a:p>
          <a:p>
            <a:r>
              <a:rPr lang="en-US" altLang="en-US" sz="1400" dirty="0" smtClean="0"/>
              <a:t>State Revenue Sources</a:t>
            </a:r>
          </a:p>
          <a:p>
            <a:pPr lvl="1"/>
            <a:r>
              <a:rPr lang="en-US" altLang="en-US" sz="1400" dirty="0" smtClean="0"/>
              <a:t>VLF, Gas Tax</a:t>
            </a:r>
          </a:p>
          <a:p>
            <a:r>
              <a:rPr lang="en-US" altLang="en-US" sz="1400" dirty="0" smtClean="0"/>
              <a:t>Grants</a:t>
            </a:r>
          </a:p>
          <a:p>
            <a:pPr lvl="1"/>
            <a:r>
              <a:rPr lang="en-US" altLang="en-US" sz="1400" dirty="0" smtClean="0"/>
              <a:t>CDBG, Supplemental Law Enforcement</a:t>
            </a:r>
          </a:p>
          <a:p>
            <a:r>
              <a:rPr lang="en-US" altLang="en-US" sz="1400" dirty="0" smtClean="0"/>
              <a:t>Fees</a:t>
            </a:r>
          </a:p>
          <a:p>
            <a:pPr lvl="1"/>
            <a:r>
              <a:rPr lang="en-US" altLang="en-US" sz="1400" dirty="0" smtClean="0"/>
              <a:t>Franchise, Planning, Connection, Utility service, Development Impact, Park </a:t>
            </a:r>
          </a:p>
          <a:p>
            <a:r>
              <a:rPr lang="en-US" altLang="en-US" sz="1400" dirty="0" smtClean="0"/>
              <a:t>Licenses/permits</a:t>
            </a:r>
          </a:p>
          <a:p>
            <a:r>
              <a:rPr lang="en-US" altLang="en-US" sz="1400" dirty="0" smtClean="0"/>
              <a:t>Fines</a:t>
            </a:r>
          </a:p>
          <a:p>
            <a:r>
              <a:rPr lang="en-US" altLang="en-US" sz="1400" dirty="0" smtClean="0"/>
              <a:t>Penalties</a:t>
            </a:r>
          </a:p>
          <a:p>
            <a:r>
              <a:rPr lang="en-US" altLang="en-US" sz="1400" dirty="0" smtClean="0"/>
              <a:t>Interest</a:t>
            </a:r>
          </a:p>
          <a:p>
            <a:endParaRPr lang="en-US" altLang="en-US" sz="1200" dirty="0" smtClean="0"/>
          </a:p>
          <a:p>
            <a:pPr lvl="1"/>
            <a:endParaRPr lang="en-US" altLang="en-US" sz="1200" dirty="0" smtClean="0"/>
          </a:p>
          <a:p>
            <a:pPr lvl="1"/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67970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3050" y="2171700"/>
            <a:ext cx="5829300" cy="857250"/>
          </a:xfrm>
        </p:spPr>
        <p:txBody>
          <a:bodyPr anchor="ctr"/>
          <a:lstStyle/>
          <a:p>
            <a:r>
              <a:rPr lang="en-US" altLang="en-US" sz="330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098046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The Basics - </a:t>
            </a:r>
            <a:r>
              <a:rPr lang="en-US" altLang="en-US" dirty="0" smtClean="0"/>
              <a:t>Revenues</a:t>
            </a:r>
            <a:endParaRPr lang="en-US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Taxes</a:t>
            </a:r>
          </a:p>
          <a:p>
            <a:pPr lvl="1"/>
            <a:r>
              <a:rPr lang="en-US" altLang="en-US" sz="1500" dirty="0"/>
              <a:t>Increase or new general tax requires majority voter approval</a:t>
            </a:r>
          </a:p>
          <a:p>
            <a:pPr lvl="1"/>
            <a:r>
              <a:rPr lang="en-US" altLang="en-US" sz="1500" dirty="0"/>
              <a:t>Special tax requires 2/3</a:t>
            </a:r>
          </a:p>
          <a:p>
            <a:pPr lvl="1"/>
            <a:r>
              <a:rPr lang="en-US" altLang="en-US" sz="1500" dirty="0"/>
              <a:t>May be reduced or repealed by initiative</a:t>
            </a:r>
          </a:p>
          <a:p>
            <a:r>
              <a:rPr lang="en-US" altLang="en-US" dirty="0" smtClean="0"/>
              <a:t>User Fee/Rate</a:t>
            </a:r>
          </a:p>
          <a:p>
            <a:pPr lvl="1"/>
            <a:r>
              <a:rPr lang="en-US" altLang="en-US" sz="1500" dirty="0" smtClean="0"/>
              <a:t>Can not exceed the cost of providing service</a:t>
            </a:r>
          </a:p>
          <a:p>
            <a:r>
              <a:rPr lang="en-US" altLang="en-US" dirty="0" smtClean="0"/>
              <a:t>Development Impact</a:t>
            </a:r>
          </a:p>
          <a:p>
            <a:pPr lvl="1"/>
            <a:r>
              <a:rPr lang="en-US" altLang="en-US" sz="1500" dirty="0" smtClean="0"/>
              <a:t>Required to serve new development only</a:t>
            </a:r>
          </a:p>
          <a:p>
            <a:r>
              <a:rPr lang="en-US" altLang="en-US" dirty="0" smtClean="0"/>
              <a:t>Property related</a:t>
            </a:r>
          </a:p>
          <a:p>
            <a:pPr lvl="1"/>
            <a:r>
              <a:rPr lang="en-US" altLang="en-US" sz="1500" dirty="0" smtClean="0"/>
              <a:t>Requires a majority vote of the property owners</a:t>
            </a:r>
          </a:p>
          <a:p>
            <a:pPr lvl="1"/>
            <a:r>
              <a:rPr lang="en-US" altLang="en-US" sz="1500" dirty="0" smtClean="0"/>
              <a:t>May be a written protest</a:t>
            </a:r>
          </a:p>
          <a:p>
            <a:pPr lvl="1"/>
            <a:r>
              <a:rPr lang="en-US" altLang="en-US" sz="1500" dirty="0" smtClean="0"/>
              <a:t>Property </a:t>
            </a:r>
            <a:r>
              <a:rPr lang="en-US" altLang="en-US" sz="1500" dirty="0"/>
              <a:t>tax limited by Prop </a:t>
            </a:r>
            <a:r>
              <a:rPr lang="en-US" altLang="en-US" sz="1500" dirty="0" smtClean="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39534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Basics - </a:t>
            </a:r>
            <a:r>
              <a:rPr lang="en-US" altLang="en-US" dirty="0" smtClean="0"/>
              <a:t>Revenues</a:t>
            </a:r>
            <a:endParaRPr lang="en-US" altLang="en-US" sz="30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General Fund</a:t>
            </a:r>
          </a:p>
          <a:p>
            <a:pPr lvl="1"/>
            <a:r>
              <a:rPr lang="en-US" altLang="en-US" sz="1500" dirty="0"/>
              <a:t>Unrestricted revenues</a:t>
            </a:r>
          </a:p>
          <a:p>
            <a:pPr lvl="1"/>
            <a:r>
              <a:rPr lang="en-US" altLang="en-US" sz="1500" dirty="0"/>
              <a:t>Not required to be accounted for in a separate fund</a:t>
            </a:r>
          </a:p>
          <a:p>
            <a:pPr lvl="1"/>
            <a:r>
              <a:rPr lang="en-US" altLang="en-US" sz="1500" dirty="0"/>
              <a:t>Still may be designated for a specific purpose</a:t>
            </a:r>
          </a:p>
          <a:p>
            <a:r>
              <a:rPr lang="en-US" altLang="en-US" dirty="0" smtClean="0"/>
              <a:t>Special Revenue Funds</a:t>
            </a:r>
          </a:p>
          <a:p>
            <a:pPr lvl="1"/>
            <a:r>
              <a:rPr lang="en-US" altLang="en-US" sz="1500" dirty="0" smtClean="0"/>
              <a:t>Revenues are legally restricted to a specific purpose</a:t>
            </a:r>
          </a:p>
          <a:p>
            <a:pPr lvl="1"/>
            <a:r>
              <a:rPr lang="en-US" altLang="en-US" sz="1500" dirty="0" smtClean="0"/>
              <a:t>City has 13 special revenue funds</a:t>
            </a:r>
          </a:p>
          <a:p>
            <a:pPr lvl="1"/>
            <a:r>
              <a:rPr lang="en-US" altLang="en-US" sz="1500" dirty="0" smtClean="0"/>
              <a:t>CDBG, Park Grants, Federal Transit, Recreation, Assessment Districts</a:t>
            </a:r>
          </a:p>
          <a:p>
            <a:pPr lvl="1"/>
            <a:r>
              <a:rPr lang="en-US" altLang="en-US" sz="1500" dirty="0" smtClean="0"/>
              <a:t>Property </a:t>
            </a:r>
            <a:r>
              <a:rPr lang="en-US" altLang="en-US" sz="1500" dirty="0"/>
              <a:t>tax, sales tax, business license, transient occupancy</a:t>
            </a:r>
          </a:p>
        </p:txBody>
      </p:sp>
    </p:spTree>
    <p:extLst>
      <p:ext uri="{BB962C8B-B14F-4D97-AF65-F5344CB8AC3E}">
        <p14:creationId xmlns:p14="http://schemas.microsoft.com/office/powerpoint/2010/main" val="262500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Basics - </a:t>
            </a:r>
            <a:r>
              <a:rPr lang="en-US" altLang="en-US" dirty="0" smtClean="0"/>
              <a:t>Revenues</a:t>
            </a:r>
            <a:endParaRPr lang="en-US" altLang="en-US" sz="30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Capital Improvement Funds</a:t>
            </a:r>
          </a:p>
          <a:p>
            <a:pPr lvl="1"/>
            <a:r>
              <a:rPr lang="en-US" altLang="en-US" sz="1500" dirty="0"/>
              <a:t>Revenues are collected for the acquisition and construction of capital facilities</a:t>
            </a:r>
          </a:p>
          <a:p>
            <a:pPr lvl="1"/>
            <a:r>
              <a:rPr lang="en-US" altLang="en-US" sz="1500" dirty="0"/>
              <a:t>City has </a:t>
            </a:r>
            <a:r>
              <a:rPr lang="en-US" altLang="en-US" sz="1500" dirty="0" smtClean="0"/>
              <a:t>11 </a:t>
            </a:r>
            <a:r>
              <a:rPr lang="en-US" altLang="en-US" sz="1500" dirty="0"/>
              <a:t>capital funds</a:t>
            </a:r>
          </a:p>
          <a:p>
            <a:pPr lvl="1"/>
            <a:r>
              <a:rPr lang="en-US" altLang="en-US" sz="1500" dirty="0"/>
              <a:t>Gas </a:t>
            </a:r>
            <a:r>
              <a:rPr lang="en-US" altLang="en-US" sz="1500" dirty="0" smtClean="0"/>
              <a:t>Tax</a:t>
            </a:r>
            <a:r>
              <a:rPr lang="en-US" altLang="en-US" sz="1500" dirty="0"/>
              <a:t>, Measure K, </a:t>
            </a:r>
            <a:r>
              <a:rPr lang="en-US" altLang="en-US" sz="1500" dirty="0" smtClean="0"/>
              <a:t>Park </a:t>
            </a:r>
            <a:r>
              <a:rPr lang="en-US" altLang="en-US" sz="1500" dirty="0"/>
              <a:t>Fee, PFIP Drainage</a:t>
            </a:r>
          </a:p>
          <a:p>
            <a:r>
              <a:rPr lang="en-US" altLang="en-US" dirty="0" smtClean="0"/>
              <a:t>Enterprise Funds</a:t>
            </a:r>
          </a:p>
          <a:p>
            <a:pPr lvl="1"/>
            <a:r>
              <a:rPr lang="en-US" altLang="en-US" sz="1500" dirty="0" smtClean="0"/>
              <a:t>Account for City operations financed and operated in manner similar to private business</a:t>
            </a:r>
          </a:p>
          <a:p>
            <a:pPr lvl="1"/>
            <a:r>
              <a:rPr lang="en-US" altLang="en-US" sz="1500" dirty="0" smtClean="0"/>
              <a:t>User charges</a:t>
            </a:r>
          </a:p>
          <a:p>
            <a:pPr lvl="1"/>
            <a:r>
              <a:rPr lang="en-US" altLang="en-US" sz="1500" dirty="0" smtClean="0"/>
              <a:t>City has 8 enterprise funds: Water, Sewer, Solid Waste, Golf </a:t>
            </a:r>
          </a:p>
          <a:p>
            <a:r>
              <a:rPr lang="en-US" altLang="en-US" dirty="0" smtClean="0"/>
              <a:t>Internal Service Funds</a:t>
            </a:r>
          </a:p>
          <a:p>
            <a:pPr lvl="1"/>
            <a:r>
              <a:rPr lang="en-US" altLang="en-US" sz="1500" dirty="0" smtClean="0"/>
              <a:t>Contributions from other funds</a:t>
            </a:r>
          </a:p>
          <a:p>
            <a:pPr marL="342900" lvl="1" indent="0">
              <a:buNone/>
            </a:pPr>
            <a:endParaRPr lang="en-US" altLang="en-US" sz="1500" dirty="0" smtClean="0"/>
          </a:p>
          <a:p>
            <a:pPr lvl="1"/>
            <a:endParaRPr lang="en-US" altLang="en-US" sz="1500" dirty="0"/>
          </a:p>
        </p:txBody>
      </p:sp>
    </p:spTree>
    <p:extLst>
      <p:ext uri="{BB962C8B-B14F-4D97-AF65-F5344CB8AC3E}">
        <p14:creationId xmlns:p14="http://schemas.microsoft.com/office/powerpoint/2010/main" val="992089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Basics - Expenditures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Four </a:t>
            </a:r>
            <a:r>
              <a:rPr lang="en-US" altLang="en-US" dirty="0" smtClean="0"/>
              <a:t>Categories</a:t>
            </a:r>
            <a:endParaRPr lang="en-US" altLang="en-US" dirty="0"/>
          </a:p>
          <a:p>
            <a:pPr lvl="1"/>
            <a:r>
              <a:rPr lang="en-US" altLang="en-US" dirty="0" smtClean="0"/>
              <a:t>Salaries and Benefits</a:t>
            </a:r>
            <a:endParaRPr lang="en-US" altLang="en-US" dirty="0"/>
          </a:p>
          <a:p>
            <a:pPr lvl="1"/>
            <a:r>
              <a:rPr lang="en-US" altLang="en-US" dirty="0"/>
              <a:t>Material and supplies</a:t>
            </a:r>
          </a:p>
          <a:p>
            <a:pPr lvl="1"/>
            <a:r>
              <a:rPr lang="en-US" altLang="en-US" dirty="0" smtClean="0"/>
              <a:t>Capital</a:t>
            </a:r>
          </a:p>
          <a:p>
            <a:pPr lvl="2"/>
            <a:r>
              <a:rPr lang="en-US" altLang="en-US" dirty="0" smtClean="0"/>
              <a:t>Includes both major and minor capital outlay, capital improvement projects</a:t>
            </a:r>
            <a:endParaRPr lang="en-US" altLang="en-US" dirty="0"/>
          </a:p>
          <a:p>
            <a:pPr lvl="1"/>
            <a:r>
              <a:rPr lang="en-US" altLang="en-US" dirty="0"/>
              <a:t>Debt Service</a:t>
            </a:r>
          </a:p>
        </p:txBody>
      </p:sp>
    </p:spTree>
    <p:extLst>
      <p:ext uri="{BB962C8B-B14F-4D97-AF65-F5344CB8AC3E}">
        <p14:creationId xmlns:p14="http://schemas.microsoft.com/office/powerpoint/2010/main" val="371863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Basics - </a:t>
            </a:r>
            <a:r>
              <a:rPr lang="en-US" altLang="en-US" dirty="0" smtClean="0"/>
              <a:t>Expenditures</a:t>
            </a:r>
            <a:endParaRPr lang="en-US" altLang="en-US" sz="3000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Department Responsibility	</a:t>
            </a:r>
            <a:endParaRPr lang="en-US" altLang="en-US" dirty="0"/>
          </a:p>
          <a:p>
            <a:pPr lvl="1"/>
            <a:r>
              <a:rPr lang="en-US" altLang="en-US" dirty="0"/>
              <a:t>Overtime</a:t>
            </a:r>
          </a:p>
          <a:p>
            <a:pPr lvl="1"/>
            <a:r>
              <a:rPr lang="en-US" altLang="en-US" dirty="0" smtClean="0"/>
              <a:t>Part </a:t>
            </a:r>
            <a:r>
              <a:rPr lang="en-US" altLang="en-US" dirty="0" smtClean="0"/>
              <a:t>Time/Temporary/Seasonal 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Requests </a:t>
            </a:r>
            <a:r>
              <a:rPr lang="en-US" altLang="en-US" dirty="0"/>
              <a:t>for </a:t>
            </a:r>
            <a:r>
              <a:rPr lang="en-US" altLang="en-US" dirty="0" smtClean="0"/>
              <a:t>New Personnel</a:t>
            </a:r>
            <a:endParaRPr lang="en-US" altLang="en-US" dirty="0"/>
          </a:p>
          <a:p>
            <a:pPr lvl="2"/>
            <a:r>
              <a:rPr lang="en-US" altLang="en-US" dirty="0"/>
              <a:t>Submitted by department</a:t>
            </a:r>
          </a:p>
          <a:p>
            <a:pPr lvl="2"/>
            <a:r>
              <a:rPr lang="en-US" altLang="en-US" dirty="0" smtClean="0"/>
              <a:t>Must include salary calculator and position justification forms </a:t>
            </a:r>
          </a:p>
          <a:p>
            <a:pPr lvl="2"/>
            <a:r>
              <a:rPr lang="en-US" altLang="en-US" dirty="0" smtClean="0"/>
              <a:t>Salaries </a:t>
            </a:r>
            <a:r>
              <a:rPr lang="en-US" altLang="en-US" dirty="0"/>
              <a:t>calculated by </a:t>
            </a:r>
            <a:r>
              <a:rPr lang="en-US" altLang="en-US" dirty="0" smtClean="0"/>
              <a:t>department using the Salary Matrix</a:t>
            </a:r>
            <a:endParaRPr lang="en-US" altLang="en-US" dirty="0" smtClean="0"/>
          </a:p>
          <a:p>
            <a:pPr lvl="3"/>
            <a:r>
              <a:rPr lang="en-US" altLang="en-US" dirty="0" smtClean="0"/>
              <a:t>includes </a:t>
            </a:r>
            <a:r>
              <a:rPr lang="en-US" altLang="en-US" dirty="0"/>
              <a:t>salary, benefits, </a:t>
            </a:r>
            <a:r>
              <a:rPr lang="en-US" altLang="en-US" dirty="0" smtClean="0"/>
              <a:t>recruitment </a:t>
            </a:r>
            <a:r>
              <a:rPr lang="en-US" altLang="en-US" dirty="0"/>
              <a:t>and equipment costs</a:t>
            </a:r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89724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The Basics - </a:t>
            </a:r>
            <a:r>
              <a:rPr lang="en-US" altLang="en-US" dirty="0" smtClean="0"/>
              <a:t>Expenditures</a:t>
            </a:r>
            <a:endParaRPr lang="en-US" altLang="en-US" sz="3000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Budget Office</a:t>
            </a:r>
            <a:endParaRPr lang="en-US" altLang="en-US" dirty="0"/>
          </a:p>
          <a:p>
            <a:pPr lvl="1"/>
            <a:r>
              <a:rPr lang="en-US" altLang="en-US" dirty="0" smtClean="0"/>
              <a:t>Salaries and benefits (excluding part time and overtime)</a:t>
            </a:r>
            <a:endParaRPr lang="en-US" altLang="en-US" dirty="0"/>
          </a:p>
          <a:p>
            <a:pPr lvl="1"/>
            <a:r>
              <a:rPr lang="en-US" altLang="en-US" dirty="0"/>
              <a:t>Contributions to internal service funds</a:t>
            </a:r>
          </a:p>
          <a:p>
            <a:pPr lvl="1"/>
            <a:r>
              <a:rPr lang="en-US" altLang="en-US" dirty="0"/>
              <a:t>Support charges</a:t>
            </a:r>
          </a:p>
          <a:p>
            <a:r>
              <a:rPr lang="en-US" altLang="en-US" dirty="0" smtClean="0"/>
              <a:t>Departments</a:t>
            </a:r>
            <a:endParaRPr lang="en-US" altLang="en-US" dirty="0"/>
          </a:p>
          <a:p>
            <a:pPr lvl="1"/>
            <a:r>
              <a:rPr lang="en-US" altLang="en-US" dirty="0" smtClean="0"/>
              <a:t>Part time and </a:t>
            </a:r>
            <a:r>
              <a:rPr lang="en-US" altLang="en-US" dirty="0" smtClean="0"/>
              <a:t>overtime</a:t>
            </a:r>
            <a:r>
              <a:rPr lang="en-US" altLang="en-US" dirty="0" smtClean="0"/>
              <a:t>, professional services, supplies</a:t>
            </a:r>
            <a:r>
              <a:rPr lang="en-US" altLang="en-US" dirty="0"/>
              <a:t>, training, vehicle maintenance, building </a:t>
            </a:r>
            <a:r>
              <a:rPr lang="en-US" altLang="en-US" dirty="0" smtClean="0"/>
              <a:t>maintenance</a:t>
            </a:r>
            <a:endParaRPr lang="en-US" altLang="en-US" dirty="0"/>
          </a:p>
          <a:p>
            <a:pPr lvl="1"/>
            <a:r>
              <a:rPr lang="en-US" altLang="en-US" dirty="0"/>
              <a:t>Should be looking at both trend analysis and zero </a:t>
            </a:r>
            <a:r>
              <a:rPr lang="en-US" altLang="en-US" dirty="0" smtClean="0"/>
              <a:t>based </a:t>
            </a:r>
            <a:r>
              <a:rPr lang="en-US" altLang="en-US" dirty="0"/>
              <a:t>budgeting</a:t>
            </a:r>
          </a:p>
        </p:txBody>
      </p:sp>
    </p:spTree>
    <p:extLst>
      <p:ext uri="{BB962C8B-B14F-4D97-AF65-F5344CB8AC3E}">
        <p14:creationId xmlns:p14="http://schemas.microsoft.com/office/powerpoint/2010/main" val="272843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Basics - </a:t>
            </a:r>
            <a:r>
              <a:rPr lang="en-US" altLang="en-US" dirty="0" smtClean="0"/>
              <a:t>Expenditures</a:t>
            </a:r>
            <a:endParaRPr lang="en-US" altLang="en-US" sz="27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Capital requests include equipment, vehicles, and </a:t>
            </a:r>
            <a:r>
              <a:rPr lang="en-US" altLang="en-US" dirty="0" smtClean="0"/>
              <a:t>improvements</a:t>
            </a:r>
          </a:p>
          <a:p>
            <a:r>
              <a:rPr lang="en-US" altLang="en-US" dirty="0" smtClean="0"/>
              <a:t>Minor Capital Outlay</a:t>
            </a:r>
          </a:p>
          <a:p>
            <a:pPr lvl="1"/>
            <a:r>
              <a:rPr lang="en-US" altLang="en-US" dirty="0" smtClean="0"/>
              <a:t>Threshold </a:t>
            </a:r>
            <a:r>
              <a:rPr lang="en-US" altLang="en-US" dirty="0"/>
              <a:t>is $5,000 per </a:t>
            </a:r>
            <a:r>
              <a:rPr lang="en-US" altLang="en-US" dirty="0" smtClean="0"/>
              <a:t>item - if </a:t>
            </a:r>
            <a:r>
              <a:rPr lang="en-US" altLang="en-US" dirty="0"/>
              <a:t>item does not meet threshold it should be classified as materials and </a:t>
            </a:r>
            <a:r>
              <a:rPr lang="en-US" altLang="en-US" dirty="0" smtClean="0"/>
              <a:t>supplies even if you are purchasing multiples of the same</a:t>
            </a:r>
            <a:endParaRPr lang="en-US" altLang="en-US" dirty="0"/>
          </a:p>
          <a:p>
            <a:r>
              <a:rPr lang="en-US" altLang="en-US" dirty="0"/>
              <a:t>Multi-year </a:t>
            </a:r>
            <a:r>
              <a:rPr lang="en-US" altLang="en-US" dirty="0" smtClean="0"/>
              <a:t>Capital Improvement Projects</a:t>
            </a:r>
            <a:endParaRPr lang="en-US" altLang="en-US" dirty="0"/>
          </a:p>
          <a:p>
            <a:pPr lvl="1"/>
            <a:r>
              <a:rPr lang="en-US" altLang="en-US" dirty="0" smtClean="0"/>
              <a:t>Full </a:t>
            </a:r>
            <a:r>
              <a:rPr lang="en-US" altLang="en-US" dirty="0"/>
              <a:t>cost should be estimated to be expended by year end with unexpended amounts to be carried </a:t>
            </a:r>
            <a:r>
              <a:rPr lang="en-US" altLang="en-US" dirty="0" smtClean="0"/>
              <a:t>over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0151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184055b-e5ea-4162-8b19-ace5c644b73a">QD2UCF5UJE4V-1830239143-7</_dlc_DocId>
    <_dlc_DocIdUrl xmlns="7184055b-e5ea-4162-8b19-ace5c644b73a">
      <Url>http://intranet2/finance/_layouts/15/DocIdRedir.aspx?ID=QD2UCF5UJE4V-1830239143-7</Url>
      <Description>QD2UCF5UJE4V-1830239143-7</Description>
    </_dlc_DocIdUrl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B886090035604EB329C9BC532212A0" ma:contentTypeVersion="4" ma:contentTypeDescription="Create a new document." ma:contentTypeScope="" ma:versionID="1e43e7e64b88862c7c1ab7e54cdce742">
  <xsd:schema xmlns:xsd="http://www.w3.org/2001/XMLSchema" xmlns:xs="http://www.w3.org/2001/XMLSchema" xmlns:p="http://schemas.microsoft.com/office/2006/metadata/properties" xmlns:ns1="http://schemas.microsoft.com/sharepoint/v3" xmlns:ns2="7184055b-e5ea-4162-8b19-ace5c644b73a" targetNamespace="http://schemas.microsoft.com/office/2006/metadata/properties" ma:root="true" ma:fieldsID="a2303baf048e40e6236e5154884dc137" ns1:_="" ns2:_="">
    <xsd:import namespace="http://schemas.microsoft.com/sharepoint/v3"/>
    <xsd:import namespace="7184055b-e5ea-4162-8b19-ace5c644b73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12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84055b-e5ea-4162-8b19-ace5c644b73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D43E8F-5CC9-4E14-B3B6-D720038ABD50}"/>
</file>

<file path=customXml/itemProps2.xml><?xml version="1.0" encoding="utf-8"?>
<ds:datastoreItem xmlns:ds="http://schemas.openxmlformats.org/officeDocument/2006/customXml" ds:itemID="{A23486AA-9D45-4168-AEB0-C32AE14331AC}"/>
</file>

<file path=customXml/itemProps3.xml><?xml version="1.0" encoding="utf-8"?>
<ds:datastoreItem xmlns:ds="http://schemas.openxmlformats.org/officeDocument/2006/customXml" ds:itemID="{A4036E11-1EC9-4E0B-A6B5-6D7ED76B91C4}"/>
</file>

<file path=customXml/itemProps4.xml><?xml version="1.0" encoding="utf-8"?>
<ds:datastoreItem xmlns:ds="http://schemas.openxmlformats.org/officeDocument/2006/customXml" ds:itemID="{5C52A31D-DB4C-4643-8A21-EB5D66B36FB9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221</TotalTime>
  <Words>858</Words>
  <Application>Microsoft Office PowerPoint</Application>
  <PresentationFormat>On-screen Show (4:3)</PresentationFormat>
  <Paragraphs>144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Calibri</vt:lpstr>
      <vt:lpstr>Calibri Light</vt:lpstr>
      <vt:lpstr>Retrospect</vt:lpstr>
      <vt:lpstr>BUDGET  FY 2020-21</vt:lpstr>
      <vt:lpstr>The Basics - Revenues</vt:lpstr>
      <vt:lpstr>The Basics - Revenues</vt:lpstr>
      <vt:lpstr>The Basics - Revenues</vt:lpstr>
      <vt:lpstr>The Basics - Revenues</vt:lpstr>
      <vt:lpstr>The Basics - Expenditures</vt:lpstr>
      <vt:lpstr>The Basics - Expenditures</vt:lpstr>
      <vt:lpstr>The Basics - Expenditures</vt:lpstr>
      <vt:lpstr>The Basics - Expenditures</vt:lpstr>
      <vt:lpstr>The Basics - Expenditures</vt:lpstr>
      <vt:lpstr>The Basics – Budget as a Policy</vt:lpstr>
      <vt:lpstr>Where the Funds Go</vt:lpstr>
      <vt:lpstr>The Process </vt:lpstr>
      <vt:lpstr>The Process</vt:lpstr>
      <vt:lpstr>The Process</vt:lpstr>
      <vt:lpstr>The Process</vt:lpstr>
      <vt:lpstr>Budget Documents</vt:lpstr>
      <vt:lpstr>Next Steps for FY 2020-21</vt:lpstr>
      <vt:lpstr>FY 2020-21 Calendar</vt:lpstr>
      <vt:lpstr>THANK YOU</vt:lpstr>
    </vt:vector>
  </TitlesOfParts>
  <Company>City of Manteca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O'Keefe, Paula</dc:creator>
  <cp:lastModifiedBy>O'Keefe, Paula</cp:lastModifiedBy>
  <cp:revision>16</cp:revision>
  <dcterms:created xsi:type="dcterms:W3CDTF">2020-08-19T20:58:08Z</dcterms:created>
  <dcterms:modified xsi:type="dcterms:W3CDTF">2020-09-01T18:54:00Z</dcterms:modified>
  <cp:contentStatus>Not Started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0x010100F8B886090035604EB329C9BC532212A0</vt:lpwstr>
  </property>
  <property fmtid="{D5CDD505-2E9C-101B-9397-08002B2CF9AE}" pid="3" name="_dlc_DocIdItemGuid">
    <vt:lpwstr>dfd7f6e9-8522-4f00-8ead-c2b54ae1813e</vt:lpwstr>
  </property>
</Properties>
</file>