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</p:sldMasterIdLst>
  <p:notesMasterIdLst>
    <p:notesMasterId r:id="rId27"/>
  </p:notesMasterIdLst>
  <p:handoutMasterIdLst>
    <p:handoutMasterId r:id="rId28"/>
  </p:handoutMasterIdLst>
  <p:sldIdLst>
    <p:sldId id="285" r:id="rId6"/>
    <p:sldId id="291" r:id="rId7"/>
    <p:sldId id="289" r:id="rId8"/>
    <p:sldId id="288" r:id="rId9"/>
    <p:sldId id="298" r:id="rId10"/>
    <p:sldId id="297" r:id="rId11"/>
    <p:sldId id="295" r:id="rId12"/>
    <p:sldId id="301" r:id="rId13"/>
    <p:sldId id="300" r:id="rId14"/>
    <p:sldId id="308" r:id="rId15"/>
    <p:sldId id="310" r:id="rId16"/>
    <p:sldId id="302" r:id="rId17"/>
    <p:sldId id="293" r:id="rId18"/>
    <p:sldId id="313" r:id="rId19"/>
    <p:sldId id="315" r:id="rId20"/>
    <p:sldId id="314" r:id="rId21"/>
    <p:sldId id="299" r:id="rId22"/>
    <p:sldId id="307" r:id="rId23"/>
    <p:sldId id="306" r:id="rId24"/>
    <p:sldId id="316" r:id="rId25"/>
    <p:sldId id="286" r:id="rId2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365D"/>
    <a:srgbClr val="730026"/>
    <a:srgbClr val="FFFFFF"/>
    <a:srgbClr val="050F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108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067C0D-27C8-4746-A004-E95A141514D2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178506-E9D7-44DB-A344-511F7FC2A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203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34CB3C-8876-46E7-9C50-93A1BEE98950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89355D-54EE-4B35-8EE3-A55DEEBDB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822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sign in the middle of a park&#10;&#10;Description automatically generated">
            <a:extLst>
              <a:ext uri="{FF2B5EF4-FFF2-40B4-BE49-F238E27FC236}">
                <a16:creationId xmlns:a16="http://schemas.microsoft.com/office/drawing/2014/main" id="{EC49BCF5-09EE-BB41-8AE0-7F977C4068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1000"/>
          </a:blip>
          <a:srcRect t="31621" b="10772"/>
          <a:stretch/>
        </p:blipFill>
        <p:spPr>
          <a:xfrm>
            <a:off x="0" y="2057400"/>
            <a:ext cx="12195640" cy="42989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DA2E746-2969-6F40-BA18-FA280053713F}"/>
              </a:ext>
            </a:extLst>
          </p:cNvPr>
          <p:cNvSpPr/>
          <p:nvPr userDrawn="1"/>
        </p:nvSpPr>
        <p:spPr>
          <a:xfrm>
            <a:off x="0" y="-3022"/>
            <a:ext cx="12192000" cy="18797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5EF6C2-01C2-3446-8490-70A1745703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858809"/>
            <a:ext cx="12192000" cy="103028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D32DB2-3B6A-4E44-B90D-5CB267D5D7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036711"/>
            <a:ext cx="12192000" cy="1730022"/>
          </a:xfrm>
        </p:spPr>
        <p:txBody>
          <a:bodyPr anchor="b"/>
          <a:lstStyle>
            <a:lvl1pPr algn="ctr">
              <a:defRPr sz="6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99AC967-26EF-3042-B957-406BEA8A70E6}"/>
              </a:ext>
            </a:extLst>
          </p:cNvPr>
          <p:cNvSpPr/>
          <p:nvPr userDrawn="1"/>
        </p:nvSpPr>
        <p:spPr>
          <a:xfrm>
            <a:off x="0" y="1876777"/>
            <a:ext cx="12192000" cy="18062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8589FD-11A3-124A-B99E-92523C6C95B7}"/>
              </a:ext>
            </a:extLst>
          </p:cNvPr>
          <p:cNvSpPr/>
          <p:nvPr userDrawn="1"/>
        </p:nvSpPr>
        <p:spPr>
          <a:xfrm>
            <a:off x="0" y="6299200"/>
            <a:ext cx="12192000" cy="55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5B20AE5-A533-044B-8F2E-3557323A8C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813610" y="595489"/>
            <a:ext cx="2564780" cy="27432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B912BEF6-5C35-AE4B-8374-6D2F9B2F31D2}"/>
              </a:ext>
            </a:extLst>
          </p:cNvPr>
          <p:cNvSpPr/>
          <p:nvPr userDrawn="1"/>
        </p:nvSpPr>
        <p:spPr>
          <a:xfrm>
            <a:off x="0" y="6219825"/>
            <a:ext cx="12192000" cy="791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55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E2DF4C5-44B1-ED4F-8F9E-C0B805E3D05F}"/>
              </a:ext>
            </a:extLst>
          </p:cNvPr>
          <p:cNvSpPr/>
          <p:nvPr userDrawn="1"/>
        </p:nvSpPr>
        <p:spPr>
          <a:xfrm>
            <a:off x="2980265" y="0"/>
            <a:ext cx="42897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844FDC-D0EF-E24A-8BF3-39EFFBBDBD85}"/>
              </a:ext>
            </a:extLst>
          </p:cNvPr>
          <p:cNvSpPr/>
          <p:nvPr userDrawn="1"/>
        </p:nvSpPr>
        <p:spPr>
          <a:xfrm rot="5400000">
            <a:off x="36685" y="3372557"/>
            <a:ext cx="6858001" cy="1128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AF401B-447A-9641-A9ED-B435D6471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2756" y="201789"/>
            <a:ext cx="8489244" cy="943152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6D290-FE61-9140-85A9-169E0A227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2756" y="1332089"/>
            <a:ext cx="8061623" cy="532412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1"/>
            <a:r>
              <a:rPr lang="en-US" dirty="0"/>
              <a:t>Fourth level</a:t>
            </a:r>
          </a:p>
          <a:p>
            <a:pPr lvl="2"/>
            <a:r>
              <a:rPr lang="en-US" dirty="0"/>
              <a:t>Fifth level</a:t>
            </a:r>
          </a:p>
        </p:txBody>
      </p:sp>
      <p:pic>
        <p:nvPicPr>
          <p:cNvPr id="6" name="Picture 5" descr="A highway filled with lots of green grass&#10;&#10;Description automatically generated">
            <a:extLst>
              <a:ext uri="{FF2B5EF4-FFF2-40B4-BE49-F238E27FC236}">
                <a16:creationId xmlns:a16="http://schemas.microsoft.com/office/drawing/2014/main" id="{57997305-5058-6141-A5BD-1D70563030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895" r="36250"/>
          <a:stretch/>
        </p:blipFill>
        <p:spPr>
          <a:xfrm>
            <a:off x="0" y="0"/>
            <a:ext cx="2980266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D902F3-CACF-6F4F-B794-07F3273FCD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972202" y="5637918"/>
            <a:ext cx="1007969" cy="107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312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E2DF4C5-44B1-ED4F-8F9E-C0B805E3D05F}"/>
              </a:ext>
            </a:extLst>
          </p:cNvPr>
          <p:cNvSpPr/>
          <p:nvPr userDrawn="1"/>
        </p:nvSpPr>
        <p:spPr>
          <a:xfrm>
            <a:off x="2980265" y="0"/>
            <a:ext cx="42897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844FDC-D0EF-E24A-8BF3-39EFFBBDBD85}"/>
              </a:ext>
            </a:extLst>
          </p:cNvPr>
          <p:cNvSpPr/>
          <p:nvPr userDrawn="1"/>
        </p:nvSpPr>
        <p:spPr>
          <a:xfrm rot="5400000">
            <a:off x="36685" y="3372557"/>
            <a:ext cx="6858001" cy="1128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AF401B-447A-9641-A9ED-B435D6471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2756" y="201789"/>
            <a:ext cx="8489244" cy="943152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6D290-FE61-9140-85A9-169E0A227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2756" y="1332089"/>
            <a:ext cx="8061623" cy="532412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1"/>
            <a:r>
              <a:rPr lang="en-US" dirty="0"/>
              <a:t>Fourth level</a:t>
            </a:r>
          </a:p>
          <a:p>
            <a:pPr lvl="2"/>
            <a:r>
              <a:rPr lang="en-US" dirty="0"/>
              <a:t>Fifth level</a:t>
            </a:r>
          </a:p>
        </p:txBody>
      </p:sp>
      <p:pic>
        <p:nvPicPr>
          <p:cNvPr id="5" name="Picture 4" descr="A close up of a busy city street&#10;&#10;Description automatically generated">
            <a:extLst>
              <a:ext uri="{FF2B5EF4-FFF2-40B4-BE49-F238E27FC236}">
                <a16:creationId xmlns:a16="http://schemas.microsoft.com/office/drawing/2014/main" id="{514F1DBC-4C81-EF4B-9F24-D84FB6B57D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6478" r="35646"/>
          <a:stretch/>
        </p:blipFill>
        <p:spPr>
          <a:xfrm>
            <a:off x="-45" y="0"/>
            <a:ext cx="2980309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12FB13-6543-1443-98A4-D5A4A60CC9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972202" y="5637918"/>
            <a:ext cx="1007969" cy="107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566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E2DF4C5-44B1-ED4F-8F9E-C0B805E3D05F}"/>
              </a:ext>
            </a:extLst>
          </p:cNvPr>
          <p:cNvSpPr/>
          <p:nvPr userDrawn="1"/>
        </p:nvSpPr>
        <p:spPr>
          <a:xfrm>
            <a:off x="2980265" y="0"/>
            <a:ext cx="42897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844FDC-D0EF-E24A-8BF3-39EFFBBDBD85}"/>
              </a:ext>
            </a:extLst>
          </p:cNvPr>
          <p:cNvSpPr/>
          <p:nvPr userDrawn="1"/>
        </p:nvSpPr>
        <p:spPr>
          <a:xfrm rot="5400000">
            <a:off x="36685" y="3372557"/>
            <a:ext cx="6858001" cy="1128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A02B75-DE37-7541-8E42-DCD28504915A}"/>
              </a:ext>
            </a:extLst>
          </p:cNvPr>
          <p:cNvSpPr/>
          <p:nvPr userDrawn="1"/>
        </p:nvSpPr>
        <p:spPr>
          <a:xfrm rot="5400000">
            <a:off x="419729" y="3099870"/>
            <a:ext cx="6858001" cy="658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AF401B-447A-9641-A9ED-B435D6471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2756" y="201789"/>
            <a:ext cx="8489244" cy="943152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6D290-FE61-9140-85A9-169E0A227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2756" y="1332089"/>
            <a:ext cx="8061623" cy="532412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1"/>
            <a:r>
              <a:rPr lang="en-US" dirty="0"/>
              <a:t>Fourth level</a:t>
            </a:r>
          </a:p>
          <a:p>
            <a:pPr lvl="2"/>
            <a:r>
              <a:rPr lang="en-US" dirty="0"/>
              <a:t>Fifth level</a:t>
            </a:r>
          </a:p>
        </p:txBody>
      </p:sp>
      <p:pic>
        <p:nvPicPr>
          <p:cNvPr id="14" name="Picture 13" descr="A sign on the side of a road&#10;&#10;Description automatically generated">
            <a:extLst>
              <a:ext uri="{FF2B5EF4-FFF2-40B4-BE49-F238E27FC236}">
                <a16:creationId xmlns:a16="http://schemas.microsoft.com/office/drawing/2014/main" id="{A04C20CD-0D77-024A-BF3F-0D192FC72E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5448" r="22824"/>
          <a:stretch/>
        </p:blipFill>
        <p:spPr>
          <a:xfrm>
            <a:off x="0" y="-1"/>
            <a:ext cx="2980265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8CDAF1-4658-B340-9D95-6D693CED3D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972202" y="5637918"/>
            <a:ext cx="1007969" cy="107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3398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E2DF4C5-44B1-ED4F-8F9E-C0B805E3D05F}"/>
              </a:ext>
            </a:extLst>
          </p:cNvPr>
          <p:cNvSpPr/>
          <p:nvPr userDrawn="1"/>
        </p:nvSpPr>
        <p:spPr>
          <a:xfrm>
            <a:off x="2980265" y="0"/>
            <a:ext cx="42897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844FDC-D0EF-E24A-8BF3-39EFFBBDBD85}"/>
              </a:ext>
            </a:extLst>
          </p:cNvPr>
          <p:cNvSpPr/>
          <p:nvPr userDrawn="1"/>
        </p:nvSpPr>
        <p:spPr>
          <a:xfrm rot="5400000">
            <a:off x="36685" y="3372557"/>
            <a:ext cx="6858001" cy="1128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A02B75-DE37-7541-8E42-DCD28504915A}"/>
              </a:ext>
            </a:extLst>
          </p:cNvPr>
          <p:cNvSpPr/>
          <p:nvPr userDrawn="1"/>
        </p:nvSpPr>
        <p:spPr>
          <a:xfrm rot="5400000">
            <a:off x="419729" y="3099870"/>
            <a:ext cx="6858001" cy="658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AF401B-447A-9641-A9ED-B435D6471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2756" y="201789"/>
            <a:ext cx="8489244" cy="943152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6D290-FE61-9140-85A9-169E0A227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2756" y="1332089"/>
            <a:ext cx="8061623" cy="532412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1"/>
            <a:r>
              <a:rPr lang="en-US" dirty="0"/>
              <a:t>Fourth level</a:t>
            </a:r>
          </a:p>
          <a:p>
            <a:pPr lvl="2"/>
            <a:r>
              <a:rPr lang="en-US" dirty="0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18CDAF1-4658-B340-9D95-6D693CED3D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72202" y="5637918"/>
            <a:ext cx="1007969" cy="1078089"/>
          </a:xfrm>
          <a:prstGeom prst="rect">
            <a:avLst/>
          </a:prstGeom>
        </p:spPr>
      </p:pic>
      <p:pic>
        <p:nvPicPr>
          <p:cNvPr id="5" name="Picture 4" descr="A building that has a sign on the side of a road&#10;&#10;Description automatically generated">
            <a:extLst>
              <a:ext uri="{FF2B5EF4-FFF2-40B4-BE49-F238E27FC236}">
                <a16:creationId xmlns:a16="http://schemas.microsoft.com/office/drawing/2014/main" id="{ED5EC87E-9B61-C24F-B024-4F68751EB3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4900" r="38243"/>
          <a:stretch/>
        </p:blipFill>
        <p:spPr>
          <a:xfrm>
            <a:off x="0" y="-1"/>
            <a:ext cx="29802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3360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BB1572C-655C-CA4E-AC06-43BAC84A7C21}"/>
              </a:ext>
            </a:extLst>
          </p:cNvPr>
          <p:cNvSpPr/>
          <p:nvPr userDrawn="1"/>
        </p:nvSpPr>
        <p:spPr>
          <a:xfrm>
            <a:off x="0" y="0"/>
            <a:ext cx="12192000" cy="45894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2E34C8-F48B-FC40-B824-0990F9B0A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C4C6D8-A988-E741-9285-E426F96D31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854222"/>
            <a:ext cx="10515600" cy="123542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17BB14-6A2D-434E-B541-7FD638855D84}"/>
              </a:ext>
            </a:extLst>
          </p:cNvPr>
          <p:cNvSpPr/>
          <p:nvPr userDrawn="1"/>
        </p:nvSpPr>
        <p:spPr>
          <a:xfrm>
            <a:off x="0" y="4589463"/>
            <a:ext cx="12192000" cy="1287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AAD944-BBC1-E448-A98F-DE05264CF1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72202" y="5637918"/>
            <a:ext cx="1007969" cy="107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4587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0AD808F-E99C-C74D-A186-98D7C4138F8C}"/>
              </a:ext>
            </a:extLst>
          </p:cNvPr>
          <p:cNvSpPr/>
          <p:nvPr userDrawn="1"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BC3728-8EF1-8644-9752-44C97F436AFE}"/>
              </a:ext>
            </a:extLst>
          </p:cNvPr>
          <p:cNvSpPr/>
          <p:nvPr userDrawn="1"/>
        </p:nvSpPr>
        <p:spPr>
          <a:xfrm>
            <a:off x="0" y="1304926"/>
            <a:ext cx="12192000" cy="1287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170A90-4FED-7D49-BFE8-B00C1BDF0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489" y="365126"/>
            <a:ext cx="11798247" cy="76041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D44EB0-60ED-5A43-A1C9-0582F35715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3511" y="1825625"/>
            <a:ext cx="5726289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024BD2-103C-6544-8E4F-1920EA5D54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72628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FCA483-2FCE-E24F-8470-0B8D467BF9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72202" y="5637918"/>
            <a:ext cx="1007969" cy="107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099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7F4394-9131-4A49-ABD8-B438A92798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55B697-7B89-3E47-9A20-F6F690DAFC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4E990B-5847-2841-B33D-ABC8233664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A1AF58-A5CB-6A4A-B22F-3C530900B8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2BDB25-E280-6A4B-BE59-A1D7CBC283D1}"/>
              </a:ext>
            </a:extLst>
          </p:cNvPr>
          <p:cNvSpPr/>
          <p:nvPr userDrawn="1"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A16D51-C1F0-E74F-A803-4956ADCD6AA1}"/>
              </a:ext>
            </a:extLst>
          </p:cNvPr>
          <p:cNvSpPr/>
          <p:nvPr userDrawn="1"/>
        </p:nvSpPr>
        <p:spPr>
          <a:xfrm>
            <a:off x="0" y="1304926"/>
            <a:ext cx="12192000" cy="1287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2DF2E22-A537-8F45-9BD9-AC453E6C1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489" y="365126"/>
            <a:ext cx="11798247" cy="76041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E108DE9-CB87-0946-B7F4-C3D7834373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72202" y="5637918"/>
            <a:ext cx="1007969" cy="107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989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3DE265-1F7E-5C48-B779-015BDD5F3090}"/>
              </a:ext>
            </a:extLst>
          </p:cNvPr>
          <p:cNvSpPr/>
          <p:nvPr userDrawn="1"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98C770-9653-CC47-8415-F0D20F2FFB18}"/>
              </a:ext>
            </a:extLst>
          </p:cNvPr>
          <p:cNvSpPr/>
          <p:nvPr userDrawn="1"/>
        </p:nvSpPr>
        <p:spPr>
          <a:xfrm>
            <a:off x="0" y="1304926"/>
            <a:ext cx="12192000" cy="1287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A625CB5-A88C-3348-AA07-EE5821C1C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489" y="365126"/>
            <a:ext cx="11798247" cy="76041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1C7E8C-62A2-A94C-8769-468591E309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72202" y="5637918"/>
            <a:ext cx="1007969" cy="107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3619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CAD0E4-D7BD-AC4E-B733-4B54BE5ABD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72202" y="5637918"/>
            <a:ext cx="1007969" cy="107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3198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BB5D59-8E83-4D43-9206-D464D3969C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72202" y="5637918"/>
            <a:ext cx="1007969" cy="107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7307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DA2E746-2969-6F40-BA18-FA280053713F}"/>
              </a:ext>
            </a:extLst>
          </p:cNvPr>
          <p:cNvSpPr/>
          <p:nvPr userDrawn="1"/>
        </p:nvSpPr>
        <p:spPr>
          <a:xfrm>
            <a:off x="0" y="0"/>
            <a:ext cx="12192000" cy="199813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5EF6C2-01C2-3446-8490-70A1745703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858809"/>
            <a:ext cx="12192000" cy="103028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D32DB2-3B6A-4E44-B90D-5CB267D5D7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036711"/>
            <a:ext cx="12192000" cy="1730022"/>
          </a:xfrm>
        </p:spPr>
        <p:txBody>
          <a:bodyPr anchor="b"/>
          <a:lstStyle>
            <a:lvl1pPr algn="ctr">
              <a:defRPr sz="6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99AC967-26EF-3042-B957-406BEA8A70E6}"/>
              </a:ext>
            </a:extLst>
          </p:cNvPr>
          <p:cNvSpPr/>
          <p:nvPr userDrawn="1"/>
        </p:nvSpPr>
        <p:spPr>
          <a:xfrm>
            <a:off x="0" y="1998133"/>
            <a:ext cx="12192000" cy="18062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8589FD-11A3-124A-B99E-92523C6C95B7}"/>
              </a:ext>
            </a:extLst>
          </p:cNvPr>
          <p:cNvSpPr/>
          <p:nvPr userDrawn="1"/>
        </p:nvSpPr>
        <p:spPr>
          <a:xfrm>
            <a:off x="0" y="6299200"/>
            <a:ext cx="12192000" cy="55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BA40FE-FA97-0842-96A2-2FFDEAFA79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13610" y="595489"/>
            <a:ext cx="256478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309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D7EFF6-AB05-E64E-851B-6C9B0D2C2C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72202" y="5637918"/>
            <a:ext cx="1007969" cy="107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690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A7034E7-B0D1-0B42-8E45-577733021D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72202" y="5637918"/>
            <a:ext cx="1007969" cy="107808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E2DF4C5-44B1-ED4F-8F9E-C0B805E3D05F}"/>
              </a:ext>
            </a:extLst>
          </p:cNvPr>
          <p:cNvSpPr/>
          <p:nvPr userDrawn="1"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844FDC-D0EF-E24A-8BF3-39EFFBBDBD85}"/>
              </a:ext>
            </a:extLst>
          </p:cNvPr>
          <p:cNvSpPr/>
          <p:nvPr userDrawn="1"/>
        </p:nvSpPr>
        <p:spPr>
          <a:xfrm>
            <a:off x="0" y="1304926"/>
            <a:ext cx="12192000" cy="1287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AF401B-447A-9641-A9ED-B435D6471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444" y="201789"/>
            <a:ext cx="12008556" cy="943152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6D290-FE61-9140-85A9-169E0A227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932" y="1593675"/>
            <a:ext cx="11741803" cy="45832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7146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E2DF4C5-44B1-ED4F-8F9E-C0B805E3D05F}"/>
              </a:ext>
            </a:extLst>
          </p:cNvPr>
          <p:cNvSpPr/>
          <p:nvPr userDrawn="1"/>
        </p:nvSpPr>
        <p:spPr>
          <a:xfrm>
            <a:off x="0" y="0"/>
            <a:ext cx="286737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844FDC-D0EF-E24A-8BF3-39EFFBBDBD85}"/>
              </a:ext>
            </a:extLst>
          </p:cNvPr>
          <p:cNvSpPr/>
          <p:nvPr userDrawn="1"/>
        </p:nvSpPr>
        <p:spPr>
          <a:xfrm rot="5400000">
            <a:off x="-505180" y="3372557"/>
            <a:ext cx="6858001" cy="1128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7034E7-B0D1-0B42-8E45-577733021D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40089" y="201789"/>
            <a:ext cx="1787199" cy="19115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AF401B-447A-9641-A9ED-B435D6471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8622" y="201789"/>
            <a:ext cx="8963378" cy="943152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6D290-FE61-9140-85A9-169E0A227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8622" y="1332089"/>
            <a:ext cx="8535757" cy="532412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1"/>
            <a:r>
              <a:rPr lang="en-US" dirty="0"/>
              <a:t>Fourth level</a:t>
            </a:r>
          </a:p>
          <a:p>
            <a:pPr lvl="2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8345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E2DF4C5-44B1-ED4F-8F9E-C0B805E3D05F}"/>
              </a:ext>
            </a:extLst>
          </p:cNvPr>
          <p:cNvSpPr/>
          <p:nvPr userDrawn="1"/>
        </p:nvSpPr>
        <p:spPr>
          <a:xfrm>
            <a:off x="2980265" y="0"/>
            <a:ext cx="42897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844FDC-D0EF-E24A-8BF3-39EFFBBDBD85}"/>
              </a:ext>
            </a:extLst>
          </p:cNvPr>
          <p:cNvSpPr/>
          <p:nvPr userDrawn="1"/>
        </p:nvSpPr>
        <p:spPr>
          <a:xfrm rot="5400000">
            <a:off x="36685" y="3372557"/>
            <a:ext cx="6858001" cy="1128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AF401B-447A-9641-A9ED-B435D6471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2756" y="201789"/>
            <a:ext cx="8489244" cy="943152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6D290-FE61-9140-85A9-169E0A227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2756" y="1332089"/>
            <a:ext cx="8061623" cy="532412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1"/>
            <a:r>
              <a:rPr lang="en-US" dirty="0"/>
              <a:t>Fourth level</a:t>
            </a:r>
          </a:p>
          <a:p>
            <a:pPr lvl="2"/>
            <a:r>
              <a:rPr lang="en-US" dirty="0"/>
              <a:t>Fifth level</a:t>
            </a:r>
          </a:p>
        </p:txBody>
      </p:sp>
      <p:pic>
        <p:nvPicPr>
          <p:cNvPr id="13" name="Picture 12" descr="A clock is shown at the park&#10;&#10;Description automatically generated">
            <a:extLst>
              <a:ext uri="{FF2B5EF4-FFF2-40B4-BE49-F238E27FC236}">
                <a16:creationId xmlns:a16="http://schemas.microsoft.com/office/drawing/2014/main" id="{3DB60FAD-48E3-034F-A656-5332A0CAD1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110" r="63021"/>
          <a:stretch/>
        </p:blipFill>
        <p:spPr>
          <a:xfrm>
            <a:off x="0" y="0"/>
            <a:ext cx="2980266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1EF4CE-5DDF-7A46-B446-456FF60B37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972202" y="5637918"/>
            <a:ext cx="1007969" cy="107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58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E2DF4C5-44B1-ED4F-8F9E-C0B805E3D05F}"/>
              </a:ext>
            </a:extLst>
          </p:cNvPr>
          <p:cNvSpPr/>
          <p:nvPr userDrawn="1"/>
        </p:nvSpPr>
        <p:spPr>
          <a:xfrm>
            <a:off x="2980265" y="0"/>
            <a:ext cx="42897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844FDC-D0EF-E24A-8BF3-39EFFBBDBD85}"/>
              </a:ext>
            </a:extLst>
          </p:cNvPr>
          <p:cNvSpPr/>
          <p:nvPr userDrawn="1"/>
        </p:nvSpPr>
        <p:spPr>
          <a:xfrm rot="5400000">
            <a:off x="36685" y="3372557"/>
            <a:ext cx="6858001" cy="1128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AF401B-447A-9641-A9ED-B435D6471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2756" y="201789"/>
            <a:ext cx="8489244" cy="943152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6D290-FE61-9140-85A9-169E0A227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2756" y="1332089"/>
            <a:ext cx="8061623" cy="532412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1"/>
            <a:r>
              <a:rPr lang="en-US" dirty="0"/>
              <a:t>Fourth level</a:t>
            </a:r>
          </a:p>
          <a:p>
            <a:pPr lvl="2"/>
            <a:r>
              <a:rPr lang="en-US" dirty="0"/>
              <a:t>Fifth level</a:t>
            </a:r>
          </a:p>
        </p:txBody>
      </p:sp>
      <p:pic>
        <p:nvPicPr>
          <p:cNvPr id="5" name="Picture 4" descr="A large green field with trees in the background&#10;&#10;Description automatically generated">
            <a:extLst>
              <a:ext uri="{FF2B5EF4-FFF2-40B4-BE49-F238E27FC236}">
                <a16:creationId xmlns:a16="http://schemas.microsoft.com/office/drawing/2014/main" id="{7CF5071A-8791-1147-A123-9A7E5BB0ED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459" r="42665"/>
          <a:stretch/>
        </p:blipFill>
        <p:spPr>
          <a:xfrm>
            <a:off x="0" y="0"/>
            <a:ext cx="2980264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1E9448-55A8-6643-868D-69B63025B1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972202" y="5637918"/>
            <a:ext cx="1007969" cy="107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41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E2DF4C5-44B1-ED4F-8F9E-C0B805E3D05F}"/>
              </a:ext>
            </a:extLst>
          </p:cNvPr>
          <p:cNvSpPr/>
          <p:nvPr userDrawn="1"/>
        </p:nvSpPr>
        <p:spPr>
          <a:xfrm>
            <a:off x="2980265" y="0"/>
            <a:ext cx="42897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844FDC-D0EF-E24A-8BF3-39EFFBBDBD85}"/>
              </a:ext>
            </a:extLst>
          </p:cNvPr>
          <p:cNvSpPr/>
          <p:nvPr userDrawn="1"/>
        </p:nvSpPr>
        <p:spPr>
          <a:xfrm rot="5400000">
            <a:off x="36685" y="3372557"/>
            <a:ext cx="6858001" cy="1128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AF401B-447A-9641-A9ED-B435D6471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2756" y="201789"/>
            <a:ext cx="8489244" cy="943152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6D290-FE61-9140-85A9-169E0A227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2756" y="1332089"/>
            <a:ext cx="8061623" cy="532412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1"/>
            <a:r>
              <a:rPr lang="en-US" dirty="0"/>
              <a:t>Fourth level</a:t>
            </a:r>
          </a:p>
          <a:p>
            <a:pPr lvl="2"/>
            <a:r>
              <a:rPr lang="en-US" dirty="0"/>
              <a:t>Fifth level</a:t>
            </a:r>
          </a:p>
        </p:txBody>
      </p:sp>
      <p:pic>
        <p:nvPicPr>
          <p:cNvPr id="6" name="Picture 5" descr="A building with a clock on the side of a road&#10;&#10;Description automatically generated">
            <a:extLst>
              <a:ext uri="{FF2B5EF4-FFF2-40B4-BE49-F238E27FC236}">
                <a16:creationId xmlns:a16="http://schemas.microsoft.com/office/drawing/2014/main" id="{1C49287E-7784-484D-945E-D2C190BD8B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357" r="35904"/>
          <a:stretch/>
        </p:blipFill>
        <p:spPr>
          <a:xfrm>
            <a:off x="0" y="-2"/>
            <a:ext cx="2980264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C6BD46-9B20-FC49-97D5-D857D3FFCE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972202" y="5637918"/>
            <a:ext cx="1007969" cy="107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825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E2DF4C5-44B1-ED4F-8F9E-C0B805E3D05F}"/>
              </a:ext>
            </a:extLst>
          </p:cNvPr>
          <p:cNvSpPr/>
          <p:nvPr userDrawn="1"/>
        </p:nvSpPr>
        <p:spPr>
          <a:xfrm>
            <a:off x="2980265" y="0"/>
            <a:ext cx="42897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844FDC-D0EF-E24A-8BF3-39EFFBBDBD85}"/>
              </a:ext>
            </a:extLst>
          </p:cNvPr>
          <p:cNvSpPr/>
          <p:nvPr userDrawn="1"/>
        </p:nvSpPr>
        <p:spPr>
          <a:xfrm rot="5400000">
            <a:off x="36685" y="3372557"/>
            <a:ext cx="6858001" cy="1128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AF401B-447A-9641-A9ED-B435D6471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2756" y="201789"/>
            <a:ext cx="8489244" cy="943152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6D290-FE61-9140-85A9-169E0A227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2756" y="1332089"/>
            <a:ext cx="8061623" cy="532412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1"/>
            <a:r>
              <a:rPr lang="en-US" dirty="0"/>
              <a:t>Fourth level</a:t>
            </a:r>
          </a:p>
          <a:p>
            <a:pPr lvl="2"/>
            <a:r>
              <a:rPr lang="en-US" dirty="0"/>
              <a:t>Fifth level</a:t>
            </a:r>
          </a:p>
        </p:txBody>
      </p:sp>
      <p:pic>
        <p:nvPicPr>
          <p:cNvPr id="13" name="Picture 12" descr="A view of a city&#10;&#10;Description automatically generated">
            <a:extLst>
              <a:ext uri="{FF2B5EF4-FFF2-40B4-BE49-F238E27FC236}">
                <a16:creationId xmlns:a16="http://schemas.microsoft.com/office/drawing/2014/main" id="{F59C4A4B-1A48-C641-89B3-13EFBE7A78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8263" r="22859"/>
          <a:stretch/>
        </p:blipFill>
        <p:spPr>
          <a:xfrm>
            <a:off x="0" y="0"/>
            <a:ext cx="2980265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F18585-8AA4-C845-BB7A-32DEB28549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972202" y="5637918"/>
            <a:ext cx="1007969" cy="107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835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E2DF4C5-44B1-ED4F-8F9E-C0B805E3D05F}"/>
              </a:ext>
            </a:extLst>
          </p:cNvPr>
          <p:cNvSpPr/>
          <p:nvPr userDrawn="1"/>
        </p:nvSpPr>
        <p:spPr>
          <a:xfrm>
            <a:off x="2980265" y="0"/>
            <a:ext cx="42897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844FDC-D0EF-E24A-8BF3-39EFFBBDBD85}"/>
              </a:ext>
            </a:extLst>
          </p:cNvPr>
          <p:cNvSpPr/>
          <p:nvPr userDrawn="1"/>
        </p:nvSpPr>
        <p:spPr>
          <a:xfrm rot="5400000">
            <a:off x="36685" y="3372557"/>
            <a:ext cx="6858001" cy="1128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AF401B-447A-9641-A9ED-B435D6471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2756" y="201789"/>
            <a:ext cx="8489244" cy="943152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6D290-FE61-9140-85A9-169E0A227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2756" y="1332089"/>
            <a:ext cx="8061623" cy="532412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1"/>
            <a:r>
              <a:rPr lang="en-US" dirty="0"/>
              <a:t>Fourth level</a:t>
            </a:r>
          </a:p>
          <a:p>
            <a:pPr lvl="2"/>
            <a:r>
              <a:rPr lang="en-US" dirty="0"/>
              <a:t>Fifth level</a:t>
            </a:r>
          </a:p>
        </p:txBody>
      </p:sp>
      <p:pic>
        <p:nvPicPr>
          <p:cNvPr id="5" name="Picture 4" descr="A city street&#10;&#10;Description automatically generated">
            <a:extLst>
              <a:ext uri="{FF2B5EF4-FFF2-40B4-BE49-F238E27FC236}">
                <a16:creationId xmlns:a16="http://schemas.microsoft.com/office/drawing/2014/main" id="{3FD91C35-5BB0-A144-9852-F40A0EB0DE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561" r="61985"/>
          <a:stretch/>
        </p:blipFill>
        <p:spPr>
          <a:xfrm>
            <a:off x="0" y="0"/>
            <a:ext cx="2980265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622896-3932-244D-AA66-25C3A006E5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972202" y="5637918"/>
            <a:ext cx="1007969" cy="107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104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68DE62-915C-3045-AF65-3ACDA0753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FF16EB-0893-F340-A88A-6B077A2E75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BE977-B3EC-C04B-B034-38DE6A81D3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87A67-E178-C342-B8AE-ED84792E2D87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051617-2207-4C4E-BA55-959F24E258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414F3-66EC-0F41-BEFF-5FC482ACBF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F4058-2981-9D49-80A6-338471732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850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793BF3-C82A-4141-808A-13AE637715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130495"/>
            <a:ext cx="12192000" cy="178581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300" dirty="0">
                <a:latin typeface="Arial" panose="020B0604020202020204" pitchFamily="34" charset="0"/>
                <a:cs typeface="Arial" panose="020B0604020202020204" pitchFamily="34" charset="0"/>
              </a:rPr>
              <a:t>Mastering a City Council Staff Report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5069" y="4454640"/>
            <a:ext cx="6101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January 25, 2023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07783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100" i="1" dirty="0">
                <a:latin typeface="Arial" panose="020B0604020202020204" pitchFamily="34" charset="0"/>
                <a:cs typeface="Arial" panose="020B0604020202020204" pitchFamily="34" charset="0"/>
              </a:rPr>
              <a:t>Fiscal Review Approval Review</a:t>
            </a:r>
            <a:endParaRPr lang="en-US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Overall Staff Report:</a:t>
            </a:r>
          </a:p>
          <a:p>
            <a:pPr lvl="1"/>
            <a:r>
              <a:rPr lang="en-US" dirty="0"/>
              <a:t>Does the staff report clearly convey the intended message?</a:t>
            </a:r>
          </a:p>
          <a:p>
            <a:pPr lvl="1"/>
            <a:r>
              <a:rPr lang="en-US" dirty="0"/>
              <a:t>Is there sufficient background information?</a:t>
            </a:r>
          </a:p>
          <a:p>
            <a:pPr lvl="1"/>
            <a:r>
              <a:rPr lang="en-US" dirty="0"/>
              <a:t>What is missing that could cause a concern with the auditors?</a:t>
            </a:r>
          </a:p>
          <a:p>
            <a:pPr lvl="1"/>
            <a:r>
              <a:rPr lang="en-US" dirty="0"/>
              <a:t>Would the overall report pass auditor scrutiny?</a:t>
            </a:r>
          </a:p>
          <a:p>
            <a:pPr lvl="1"/>
            <a:r>
              <a:rPr lang="en-US" dirty="0"/>
              <a:t>Would the overall report pass the headline test?</a:t>
            </a:r>
          </a:p>
          <a:p>
            <a:pPr lvl="0"/>
            <a:r>
              <a:rPr lang="en-US" dirty="0"/>
              <a:t>Fiscal Impact:</a:t>
            </a:r>
          </a:p>
          <a:p>
            <a:pPr lvl="1"/>
            <a:r>
              <a:rPr lang="en-US" dirty="0"/>
              <a:t>Is the fiscal impact section complete and accurate?</a:t>
            </a:r>
          </a:p>
          <a:p>
            <a:pPr lvl="1"/>
            <a:r>
              <a:rPr lang="en-US" dirty="0"/>
              <a:t>Does the fiscal impact match all the supporting documents?</a:t>
            </a:r>
          </a:p>
          <a:p>
            <a:pPr lvl="1"/>
            <a:r>
              <a:rPr lang="en-US" dirty="0"/>
              <a:t>Is a CIP affected and what is the effect?</a:t>
            </a:r>
          </a:p>
          <a:p>
            <a:pPr lvl="1"/>
            <a:r>
              <a:rPr lang="en-US" dirty="0"/>
              <a:t>Is there sufficient budget for the fiscal impact?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06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100" i="1" dirty="0">
                <a:latin typeface="Arial" panose="020B0604020202020204" pitchFamily="34" charset="0"/>
                <a:cs typeface="Arial" panose="020B0604020202020204" pitchFamily="34" charset="0"/>
              </a:rPr>
              <a:t>Fiscal Review Approval Review (continued)</a:t>
            </a:r>
            <a:endParaRPr lang="en-US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Resolution</a:t>
            </a:r>
          </a:p>
          <a:p>
            <a:pPr lvl="1"/>
            <a:r>
              <a:rPr lang="en-US" dirty="0"/>
              <a:t>Does the resolution do what is intended?</a:t>
            </a:r>
          </a:p>
          <a:p>
            <a:pPr lvl="1"/>
            <a:r>
              <a:rPr lang="en-US" dirty="0"/>
              <a:t>Does the resolution authorize an appropriation (if needed)?</a:t>
            </a:r>
          </a:p>
          <a:p>
            <a:pPr lvl="1"/>
            <a:r>
              <a:rPr lang="en-US" dirty="0"/>
              <a:t>Does the resolution amend the Capital Improvement Program (if needed)</a:t>
            </a:r>
          </a:p>
          <a:p>
            <a:pPr lvl="1"/>
            <a:r>
              <a:rPr lang="en-US" dirty="0"/>
              <a:t>Is the resolution consistent with the staff report and supporting documentation?</a:t>
            </a:r>
          </a:p>
          <a:p>
            <a:pPr lvl="0"/>
            <a:r>
              <a:rPr lang="en-US" dirty="0"/>
              <a:t>Attachments</a:t>
            </a:r>
          </a:p>
          <a:p>
            <a:pPr lvl="1"/>
            <a:r>
              <a:rPr lang="en-US" dirty="0"/>
              <a:t>Do the attachment match the staff report and provide sufficient backup?</a:t>
            </a:r>
          </a:p>
          <a:p>
            <a:pPr lvl="1"/>
            <a:r>
              <a:rPr lang="en-US" dirty="0"/>
              <a:t>Are any relevant attachment missing that would provide clarity and support?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818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100" i="1" dirty="0">
                <a:latin typeface="Arial" panose="020B0604020202020204" pitchFamily="34" charset="0"/>
                <a:cs typeface="Arial" panose="020B0604020202020204" pitchFamily="34" charset="0"/>
              </a:rPr>
              <a:t>Environmental Analysis</a:t>
            </a:r>
            <a:endParaRPr lang="en-US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section describes how this issue complies with the California Environmental Quality Act (CEQA) and other environmental requirements.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section is not needed for all items.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Title requirements for CEQA exempt projects.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Resolutions… FINDINGS, FINDINGS, FINDINGS!!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Courts cannot impose findings where they are not set out by the Legislative Body. This is a way to save projects that are challenged under CEQA. 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6251" y="2487491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716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100" i="1" dirty="0">
                <a:latin typeface="Arial" panose="020B0604020202020204" pitchFamily="34" charset="0"/>
                <a:cs typeface="Arial" panose="020B0604020202020204" pitchFamily="34" charset="0"/>
              </a:rPr>
              <a:t>Legal Review</a:t>
            </a:r>
            <a:endParaRPr lang="en-US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444" y="1637218"/>
            <a:ext cx="11741803" cy="4583288"/>
          </a:xfrm>
        </p:spPr>
        <p:txBody>
          <a:bodyPr/>
          <a:lstStyle/>
          <a:p>
            <a:pPr lvl="0"/>
            <a:r>
              <a:rPr lang="en-US" dirty="0"/>
              <a:t>Consistency (numbers, dates, and $).</a:t>
            </a:r>
          </a:p>
          <a:p>
            <a:pPr lvl="0"/>
            <a:r>
              <a:rPr lang="en-US" dirty="0"/>
              <a:t>No cut and paste without checking the nitty gritty.</a:t>
            </a:r>
          </a:p>
          <a:p>
            <a:pPr lvl="0"/>
            <a:r>
              <a:rPr lang="en-US" dirty="0"/>
              <a:t>Does the staff report answer all questions or lead to more questions?</a:t>
            </a:r>
          </a:p>
          <a:p>
            <a:pPr lvl="0"/>
            <a:r>
              <a:rPr lang="en-US" dirty="0"/>
              <a:t>Make sure the Resolution and any subsequent documents (i.e., contract, staff, etc…) are *</a:t>
            </a:r>
            <a:r>
              <a:rPr lang="en-US" dirty="0" err="1"/>
              <a:t>nsync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Legal looks for legal…but distractions can take away from that</a:t>
            </a:r>
          </a:p>
          <a:p>
            <a:pPr lvl="0"/>
            <a:r>
              <a:rPr lang="en-US" dirty="0"/>
              <a:t>Is a resolution needed?</a:t>
            </a:r>
          </a:p>
          <a:p>
            <a:pPr lvl="1"/>
            <a:r>
              <a:rPr lang="en-US" sz="1600" b="1" u="sng" dirty="0">
                <a:solidFill>
                  <a:schemeClr val="tx2"/>
                </a:solidFill>
              </a:rPr>
              <a:t>There may be occasions when a resolution is requested/still required for an item that may typically not have required one previously – including, but not limited to a grant condition, audit, and/or request by another public agency. Please contact the </a:t>
            </a:r>
          </a:p>
          <a:p>
            <a:pPr marL="457200" lvl="1" indent="0">
              <a:buNone/>
            </a:pPr>
            <a:r>
              <a:rPr lang="en-US" sz="1600" b="1" dirty="0">
                <a:solidFill>
                  <a:schemeClr val="tx2"/>
                </a:solidFill>
              </a:rPr>
              <a:t>     </a:t>
            </a:r>
            <a:r>
              <a:rPr lang="en-US" sz="1600" b="1" u="sng" dirty="0">
                <a:solidFill>
                  <a:schemeClr val="tx2"/>
                </a:solidFill>
              </a:rPr>
              <a:t>City Attorney’s Office for assistance if there are questions.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6480" y="276297"/>
            <a:ext cx="3682878" cy="189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084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100" i="1" dirty="0">
                <a:latin typeface="Arial" panose="020B0604020202020204" pitchFamily="34" charset="0"/>
                <a:cs typeface="Arial" panose="020B0604020202020204" pitchFamily="34" charset="0"/>
              </a:rPr>
              <a:t>Legislative Review</a:t>
            </a:r>
            <a:endParaRPr lang="en-US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Staff Report:</a:t>
            </a:r>
          </a:p>
          <a:p>
            <a:pPr lvl="1"/>
            <a:r>
              <a:rPr lang="en-US" dirty="0"/>
              <a:t>Listed properly on the agenda. </a:t>
            </a:r>
          </a:p>
          <a:p>
            <a:pPr lvl="1"/>
            <a:r>
              <a:rPr lang="en-US" dirty="0"/>
              <a:t>Action in the Title </a:t>
            </a:r>
          </a:p>
          <a:p>
            <a:pPr lvl="2"/>
            <a:r>
              <a:rPr lang="en-US" dirty="0"/>
              <a:t>Adopt a resolution</a:t>
            </a:r>
          </a:p>
          <a:p>
            <a:pPr lvl="2"/>
            <a:r>
              <a:rPr lang="en-US" dirty="0"/>
              <a:t>Waive the first reading</a:t>
            </a:r>
          </a:p>
          <a:p>
            <a:pPr lvl="2"/>
            <a:r>
              <a:rPr lang="en-US" dirty="0"/>
              <a:t>Authorize City Manger to Sign</a:t>
            </a:r>
          </a:p>
          <a:p>
            <a:pPr lvl="1"/>
            <a:r>
              <a:rPr lang="en-US" dirty="0"/>
              <a:t>Does the staff report make sense to the general public.</a:t>
            </a:r>
          </a:p>
          <a:p>
            <a:pPr lvl="1"/>
            <a:r>
              <a:rPr lang="en-US" dirty="0"/>
              <a:t>Correct template, spelling, grammar, punctuation, formatting etc. </a:t>
            </a:r>
          </a:p>
          <a:p>
            <a:pPr lvl="1"/>
            <a:r>
              <a:rPr lang="en-US" dirty="0"/>
              <a:t>Is it a complete report.</a:t>
            </a:r>
          </a:p>
          <a:p>
            <a:pPr lvl="1"/>
            <a:r>
              <a:rPr lang="en-US" dirty="0"/>
              <a:t>Attachments are listed accurately on the report and match the action.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3488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100" i="1" dirty="0">
                <a:latin typeface="Arial" panose="020B0604020202020204" pitchFamily="34" charset="0"/>
                <a:cs typeface="Arial" panose="020B0604020202020204" pitchFamily="34" charset="0"/>
              </a:rPr>
              <a:t>Legislative Review</a:t>
            </a:r>
            <a:endParaRPr lang="en-US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General Attachments:</a:t>
            </a:r>
          </a:p>
          <a:p>
            <a:pPr lvl="1"/>
            <a:r>
              <a:rPr lang="en-US" dirty="0"/>
              <a:t>Match the action.</a:t>
            </a:r>
          </a:p>
          <a:p>
            <a:pPr lvl="1"/>
            <a:r>
              <a:rPr lang="en-US" dirty="0"/>
              <a:t>Listed in same order as the action and match the way they are listed in the report.</a:t>
            </a:r>
          </a:p>
          <a:p>
            <a:pPr lvl="1"/>
            <a:r>
              <a:rPr lang="en-US" dirty="0"/>
              <a:t>Correct attachment headers on each attachment.</a:t>
            </a:r>
          </a:p>
          <a:p>
            <a:pPr lvl="1"/>
            <a:r>
              <a:rPr lang="en-US" dirty="0"/>
              <a:t>Correct attachments to support the staff report.</a:t>
            </a:r>
          </a:p>
          <a:p>
            <a:pPr lvl="1"/>
            <a:r>
              <a:rPr lang="en-US" dirty="0"/>
              <a:t>Not to many attachments attached.</a:t>
            </a:r>
          </a:p>
          <a:p>
            <a:r>
              <a:rPr lang="en-US" dirty="0"/>
              <a:t>Resolutions/ Ordinances:</a:t>
            </a:r>
          </a:p>
          <a:p>
            <a:pPr lvl="1"/>
            <a:r>
              <a:rPr lang="en-US" dirty="0"/>
              <a:t>Title matches your action.</a:t>
            </a:r>
          </a:p>
          <a:p>
            <a:pPr lvl="1"/>
            <a:r>
              <a:rPr lang="en-US" dirty="0"/>
              <a:t>Placed on the correct template and all sections are completed.</a:t>
            </a:r>
          </a:p>
          <a:p>
            <a:pPr lvl="2"/>
            <a:r>
              <a:rPr lang="en-US" dirty="0"/>
              <a:t>Redline</a:t>
            </a:r>
          </a:p>
          <a:p>
            <a:pPr lvl="2"/>
            <a:r>
              <a:rPr lang="en-US" dirty="0"/>
              <a:t>Confirming Public Notice</a:t>
            </a:r>
          </a:p>
          <a:p>
            <a:pPr lvl="1"/>
            <a:r>
              <a:rPr lang="en-US" dirty="0"/>
              <a:t>Makes sense to the general public. </a:t>
            </a:r>
          </a:p>
          <a:p>
            <a:pPr lvl="1"/>
            <a:r>
              <a:rPr lang="en-US" dirty="0"/>
              <a:t>Action clearly stated in the now therefore section.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763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100" i="1" dirty="0">
                <a:latin typeface="Arial" panose="020B0604020202020204" pitchFamily="34" charset="0"/>
                <a:cs typeface="Arial" panose="020B0604020202020204" pitchFamily="34" charset="0"/>
              </a:rPr>
              <a:t>City Manager Review</a:t>
            </a:r>
            <a:endParaRPr lang="en-US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Always print out final approved agenda report and save that as your “template” –  remember - not every report fits all. </a:t>
            </a:r>
          </a:p>
          <a:p>
            <a:pPr lvl="1"/>
            <a:r>
              <a:rPr lang="en-US" dirty="0"/>
              <a:t>Always be available when City Manager’s Office call for clarification on agenda/approval days.</a:t>
            </a:r>
          </a:p>
          <a:p>
            <a:pPr lvl="1"/>
            <a:r>
              <a:rPr lang="en-US" dirty="0"/>
              <a:t>Avoid Jasso saying “I’m about to pull this from the agenda.” </a:t>
            </a:r>
            <a:r>
              <a:rPr lang="en-US" dirty="0">
                <a:sym typeface="Wingdings" panose="05000000000000000000" pitchFamily="2" charset="2"/>
              </a:rPr>
              <a:t> </a:t>
            </a:r>
            <a:endParaRPr lang="en-US" dirty="0"/>
          </a:p>
          <a:p>
            <a:pPr lvl="1"/>
            <a:r>
              <a:rPr lang="en-US" dirty="0"/>
              <a:t>City Manager’s Office has final approval/say on all agenda items.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939" y="4158467"/>
            <a:ext cx="4711521" cy="257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7323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100" i="1" dirty="0"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First, determine the type of presentation that is needed for your item: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Consent calendar, discussion item or public hearing.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Oral presentation only or oral presentation with a PowerPoint.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Prepare for the presentation.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 not plan on reading the staff report for your presentation.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Prepare a script – an abbreviated version of the report.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Restate recommendation for Discussion and Public Hearing Presentations. 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1569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100" i="1" dirty="0">
                <a:latin typeface="Arial" panose="020B0604020202020204" pitchFamily="34" charset="0"/>
                <a:cs typeface="Arial" panose="020B0604020202020204" pitchFamily="34" charset="0"/>
              </a:rPr>
              <a:t>Presentation (continued) </a:t>
            </a:r>
            <a:endParaRPr lang="en-US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PowerPoint: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Use City of Manteca Template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located on the Intranet under “Agenda Management”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Have your PPT be consistent the same fonts, colors, etc., throughout the presentation.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Tables/Graphics - make sure the font size is large enough to read.</a:t>
            </a:r>
          </a:p>
          <a:p>
            <a:r>
              <a:rPr lang="en-US" dirty="0"/>
              <a:t>Minimal text - explain concepts in the oral presentation.</a:t>
            </a:r>
          </a:p>
          <a:p>
            <a:r>
              <a:rPr lang="en-US" dirty="0"/>
              <a:t>Align your objects and bullet points for a clean look.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9583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100" i="1" dirty="0">
                <a:latin typeface="Arial" panose="020B0604020202020204" pitchFamily="34" charset="0"/>
                <a:cs typeface="Arial" panose="020B0604020202020204" pitchFamily="34" charset="0"/>
              </a:rPr>
              <a:t>Presentation (continued) </a:t>
            </a:r>
            <a:endParaRPr lang="en-US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Practice the presentation.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Practice, practice, practice!!</a:t>
            </a:r>
          </a:p>
          <a:p>
            <a:pPr lvl="2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Practice in the room where you are going to give your presentation.</a:t>
            </a:r>
          </a:p>
          <a:p>
            <a:pPr lvl="2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Practice out loud.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Look up at your audience and do not just look at your paper.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Smile!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 aware of your body language &amp; tone of voice.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Anticipate and prepare to answer questions.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5853" y="4258734"/>
            <a:ext cx="2366963" cy="236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245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3444" y="207651"/>
            <a:ext cx="12008556" cy="943152"/>
          </a:xfrm>
        </p:spPr>
        <p:txBody>
          <a:bodyPr>
            <a:normAutofit/>
          </a:bodyPr>
          <a:lstStyle/>
          <a:p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What is a staff report?</a:t>
            </a:r>
            <a:endParaRPr lang="en-US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staff report is the communication tool for the legislative body and the public.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It provides important information to allow the decision makers to set the policy direction for the City.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Part of the official legislative packet FOR.EV.ER.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7216" y="4161692"/>
            <a:ext cx="3118339" cy="233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1148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Intranet </a:t>
            </a:r>
          </a:p>
          <a:p>
            <a:pPr lvl="1"/>
            <a:r>
              <a:rPr lang="en-US" dirty="0"/>
              <a:t>“Agenda Management”</a:t>
            </a:r>
          </a:p>
          <a:p>
            <a:pPr lvl="1"/>
            <a:r>
              <a:rPr lang="en-US" dirty="0"/>
              <a:t>Final staff report examples</a:t>
            </a:r>
          </a:p>
          <a:p>
            <a:pPr lvl="1"/>
            <a:r>
              <a:rPr lang="en-US" dirty="0"/>
              <a:t>Always feel free to</a:t>
            </a:r>
          </a:p>
          <a:p>
            <a:pPr marL="457200" lvl="1" indent="0">
              <a:buNone/>
            </a:pPr>
            <a:r>
              <a:rPr lang="en-US" dirty="0"/>
              <a:t>	contact us!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6138" y="1675559"/>
            <a:ext cx="5022740" cy="490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514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793BF3-C82A-4141-808A-13AE637715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036711"/>
            <a:ext cx="12192000" cy="2319060"/>
          </a:xfrm>
        </p:spPr>
        <p:txBody>
          <a:bodyPr>
            <a:normAutofit/>
          </a:bodyPr>
          <a:lstStyle/>
          <a:p>
            <a:r>
              <a:rPr lang="en-US" sz="8800" dirty="0">
                <a:latin typeface="Biryani Bold" panose="00000800000000000000" pitchFamily="50" charset="0"/>
                <a:cs typeface="Biryani Bold" panose="00000800000000000000" pitchFamily="50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294428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Elements of a Staff Report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Recommendation/Title</a:t>
            </a:r>
          </a:p>
          <a:p>
            <a:pPr marL="0" indent="0" algn="ctr">
              <a:buNone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  <a:p>
            <a:pPr marL="0" indent="0" algn="ctr">
              <a:buNone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Fiscal Review</a:t>
            </a:r>
          </a:p>
          <a:p>
            <a:pPr marL="0" indent="0" algn="ctr">
              <a:buNone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Approval Review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99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Recommendation/Title</a:t>
            </a:r>
            <a:endParaRPr lang="en-US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title is the recommended action of the City Council.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staff recommendation should be brief.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Example:</a:t>
            </a:r>
          </a:p>
          <a:p>
            <a:pPr lvl="1"/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“Adopt a resolution awarding the contract to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Kimley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-Horn and Associates, Inc. for Professional Engineering services to prepare a Local Road Safety Plan (LRSP) for an amount not to exceed $78,000, and authorize the City Manager to sign the agreement and associated documents.”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986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You need to covey both simple and complicated matters in a succinct way.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State the facts and keep emotion out of the statements.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Summarize the issue.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Tell the story by answering the following questions:</a:t>
            </a:r>
          </a:p>
          <a:p>
            <a:pPr lvl="1"/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Where/when did the issue begin?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What occurred between the beginning and the present day requiring the legislative body to make a decision?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 specific.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122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End the Background</a:t>
            </a:r>
            <a:endParaRPr lang="en-US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Lead the reader to the staff recommendation.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State why the action is important.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Keep the conclusion brief –a few sentences.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Example:</a:t>
            </a:r>
          </a:p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“based on qualifications and scope of work,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Kimley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-Horn and Associates, Inc. (consultant) was selected as the most responsive and best-qualified firm to meet the specific goals of said project. Staff has established a Scope of Services with consultant.”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791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Fiscal Review</a:t>
            </a:r>
            <a:endParaRPr lang="en-US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Provide a thorough analysis of the costs and/or savings.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State the fund(s) that are impacted by this action.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If needed use tables in addition to written statements to describe the fiscal impact of the action.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Budget appropriation/transfers.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Does your recommended action match your title?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If there is no fiscal impact be sure to include this in the staff report:</a:t>
            </a:r>
          </a:p>
          <a:p>
            <a:pPr marL="0" indent="0">
              <a:buNone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	“There is no fiscal impact.”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/>
              <a:t>	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1160" y="4706816"/>
            <a:ext cx="1994021" cy="199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03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Approval Process </a:t>
            </a:r>
            <a:r>
              <a:rPr lang="en-US" sz="4900" b="0" dirty="0"/>
              <a:t>(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Finishing the Process)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 a final review of your report.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Make sure all necessary attachments are included and labeled properly.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Always double check the attachments and make sure they are referenced in the staff report correctly.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You are ready to start the approval process! 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Notification emails regarding changes</a:t>
            </a:r>
          </a:p>
          <a:p>
            <a:pPr lvl="2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Track changes are used by all approvers.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355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Approval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approvers are looking for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2853" y="2807676"/>
            <a:ext cx="2889738" cy="288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19209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3">
      <a:dk1>
        <a:srgbClr val="7C172C"/>
      </a:dk1>
      <a:lt1>
        <a:srgbClr val="FFFFFF"/>
      </a:lt1>
      <a:dk2>
        <a:srgbClr val="0C1138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7184055b-e5ea-4162-8b19-ace5c644b73a">QD2UCF5UJE4V-1433508424-23</_dlc_DocId>
    <_dlc_DocIdUrl xmlns="7184055b-e5ea-4162-8b19-ace5c644b73a">
      <Url>http://intranet2/ls/_layouts/15/DocIdRedir.aspx?ID=QD2UCF5UJE4V-1433508424-23</Url>
      <Description>QD2UCF5UJE4V-1433508424-23</Description>
    </_dlc_DocIdUrl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1FA0F3DE2FC54DBE0CB745194134E3" ma:contentTypeVersion="2" ma:contentTypeDescription="Create a new document." ma:contentTypeScope="" ma:versionID="8443c106b378f2e05678490ef8ecdc40">
  <xsd:schema xmlns:xsd="http://www.w3.org/2001/XMLSchema" xmlns:xs="http://www.w3.org/2001/XMLSchema" xmlns:p="http://schemas.microsoft.com/office/2006/metadata/properties" xmlns:ns2="7184055b-e5ea-4162-8b19-ace5c644b73a" targetNamespace="http://schemas.microsoft.com/office/2006/metadata/properties" ma:root="true" ma:fieldsID="4bb9b4c4217ab9b4ca0113c4a19a3ede" ns2:_="">
    <xsd:import namespace="7184055b-e5ea-4162-8b19-ace5c644b73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84055b-e5ea-4162-8b19-ace5c644b73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0CD918B-90C3-4428-AB58-D10245F42E93}"/>
</file>

<file path=customXml/itemProps2.xml><?xml version="1.0" encoding="utf-8"?>
<ds:datastoreItem xmlns:ds="http://schemas.openxmlformats.org/officeDocument/2006/customXml" ds:itemID="{3F7E1378-E5F5-4454-993D-E0070697B0D4}"/>
</file>

<file path=customXml/itemProps3.xml><?xml version="1.0" encoding="utf-8"?>
<ds:datastoreItem xmlns:ds="http://schemas.openxmlformats.org/officeDocument/2006/customXml" ds:itemID="{3C4E7453-E823-4421-8AA4-A43F9CC97AD2}"/>
</file>

<file path=customXml/itemProps4.xml><?xml version="1.0" encoding="utf-8"?>
<ds:datastoreItem xmlns:ds="http://schemas.openxmlformats.org/officeDocument/2006/customXml" ds:itemID="{40506DE6-C220-4BB3-841B-1A408D90D93A}"/>
</file>

<file path=docProps/app.xml><?xml version="1.0" encoding="utf-8"?>
<Properties xmlns="http://schemas.openxmlformats.org/officeDocument/2006/extended-properties" xmlns:vt="http://schemas.openxmlformats.org/officeDocument/2006/docPropsVTypes">
  <TotalTime>35038</TotalTime>
  <Words>1279</Words>
  <Application>Microsoft Office PowerPoint</Application>
  <PresentationFormat>Widescreen</PresentationFormat>
  <Paragraphs>151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Biryani Bold</vt:lpstr>
      <vt:lpstr>Calibri</vt:lpstr>
      <vt:lpstr>Calibri Light</vt:lpstr>
      <vt:lpstr>Wingdings</vt:lpstr>
      <vt:lpstr>1_Office Theme</vt:lpstr>
      <vt:lpstr> Mastering a City Council Staff Report </vt:lpstr>
      <vt:lpstr>What is a staff report?</vt:lpstr>
      <vt:lpstr>Elements of a Staff Report</vt:lpstr>
      <vt:lpstr>Recommendation/Title</vt:lpstr>
      <vt:lpstr>Background</vt:lpstr>
      <vt:lpstr>End the Background</vt:lpstr>
      <vt:lpstr>Fiscal Review</vt:lpstr>
      <vt:lpstr>Approval Process (Finishing the Process)</vt:lpstr>
      <vt:lpstr>Approval Review</vt:lpstr>
      <vt:lpstr>Fiscal Review Approval Review</vt:lpstr>
      <vt:lpstr>Fiscal Review Approval Review (continued)</vt:lpstr>
      <vt:lpstr>Environmental Analysis</vt:lpstr>
      <vt:lpstr>Legal Review</vt:lpstr>
      <vt:lpstr>Legislative Review</vt:lpstr>
      <vt:lpstr>Legislative Review</vt:lpstr>
      <vt:lpstr>City Manager Review</vt:lpstr>
      <vt:lpstr>Presentation</vt:lpstr>
      <vt:lpstr>Presentation (continued) </vt:lpstr>
      <vt:lpstr>Presentation (continued) </vt:lpstr>
      <vt:lpstr>Resources </vt:lpstr>
      <vt:lpstr>THANK YOU!</vt:lpstr>
    </vt:vector>
  </TitlesOfParts>
  <Company>City of Manteca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Ferriera, Johanna</dc:creator>
  <cp:lastModifiedBy>Pura, Ferdinand</cp:lastModifiedBy>
  <cp:revision>101</cp:revision>
  <cp:lastPrinted>2023-01-25T20:33:01Z</cp:lastPrinted>
  <dcterms:created xsi:type="dcterms:W3CDTF">2020-02-25T15:15:05Z</dcterms:created>
  <dcterms:modified xsi:type="dcterms:W3CDTF">2023-02-08T23:09:59Z</dcterms:modified>
  <cp:contentStatus>Not Started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0x010100201FA0F3DE2FC54DBE0CB745194134E3</vt:lpwstr>
  </property>
  <property fmtid="{D5CDD505-2E9C-101B-9397-08002B2CF9AE}" pid="3" name="_dlc_DocIdItemGuid">
    <vt:lpwstr>042d8b6c-aabe-4f3b-9e57-fc00b5a17fb3</vt:lpwstr>
  </property>
</Properties>
</file>